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92" r:id="rId3"/>
    <p:sldId id="257" r:id="rId4"/>
    <p:sldId id="305" r:id="rId5"/>
    <p:sldId id="258" r:id="rId6"/>
    <p:sldId id="262" r:id="rId7"/>
    <p:sldId id="294" r:id="rId8"/>
    <p:sldId id="272" r:id="rId9"/>
    <p:sldId id="273" r:id="rId10"/>
    <p:sldId id="274" r:id="rId11"/>
    <p:sldId id="295" r:id="rId12"/>
    <p:sldId id="275" r:id="rId13"/>
    <p:sldId id="296" r:id="rId14"/>
    <p:sldId id="277" r:id="rId15"/>
    <p:sldId id="297" r:id="rId16"/>
    <p:sldId id="279" r:id="rId17"/>
    <p:sldId id="298" r:id="rId18"/>
    <p:sldId id="299" r:id="rId19"/>
    <p:sldId id="282" r:id="rId20"/>
    <p:sldId id="300" r:id="rId21"/>
    <p:sldId id="283" r:id="rId22"/>
    <p:sldId id="301" r:id="rId23"/>
    <p:sldId id="285" r:id="rId24"/>
    <p:sldId id="302" r:id="rId25"/>
    <p:sldId id="286" r:id="rId26"/>
    <p:sldId id="287" r:id="rId27"/>
    <p:sldId id="288" r:id="rId28"/>
    <p:sldId id="289" r:id="rId29"/>
    <p:sldId id="303" r:id="rId30"/>
    <p:sldId id="307" r:id="rId31"/>
    <p:sldId id="3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7" autoAdjust="0"/>
    <p:restoredTop sz="65028" autoAdjust="0"/>
  </p:normalViewPr>
  <p:slideViewPr>
    <p:cSldViewPr snapToGrid="0">
      <p:cViewPr varScale="1">
        <p:scale>
          <a:sx n="59" d="100"/>
          <a:sy n="59" d="100"/>
        </p:scale>
        <p:origin x="1119" y="36"/>
      </p:cViewPr>
      <p:guideLst>
        <p:guide orient="horz" pos="2160"/>
        <p:guide pos="3840"/>
      </p:guideLst>
    </p:cSldViewPr>
  </p:slideViewPr>
  <p:outlineViewPr>
    <p:cViewPr>
      <p:scale>
        <a:sx n="33" d="100"/>
        <a:sy n="33" d="100"/>
      </p:scale>
      <p:origin x="0" y="-6654"/>
    </p:cViewPr>
  </p:outlineViewPr>
  <p:notesTextViewPr>
    <p:cViewPr>
      <p:scale>
        <a:sx n="1" d="1"/>
        <a:sy n="1" d="1"/>
      </p:scale>
      <p:origin x="0" y="0"/>
    </p:cViewPr>
  </p:notesTextViewPr>
  <p:sorterViewPr>
    <p:cViewPr>
      <p:scale>
        <a:sx n="100" d="100"/>
        <a:sy n="100" d="100"/>
      </p:scale>
      <p:origin x="0" y="-3078"/>
    </p:cViewPr>
  </p:sorterViewPr>
  <p:notesViewPr>
    <p:cSldViewPr snapToGrid="0">
      <p:cViewPr varScale="1">
        <p:scale>
          <a:sx n="69" d="100"/>
          <a:sy n="69" d="100"/>
        </p:scale>
        <p:origin x="2568"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96894-0EDD-4B6F-9D62-00C0AD8FF170}" type="datetimeFigureOut">
              <a:rPr lang="en-US" smtClean="0"/>
              <a:t>4/17/2017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71FF9-D1FE-4A33-8D49-A132A30B445E}" type="slidenum">
              <a:rPr lang="en-US" smtClean="0"/>
              <a:t>‹#›</a:t>
            </a:fld>
            <a:endParaRPr lang="en-US" dirty="0"/>
          </a:p>
        </p:txBody>
      </p:sp>
    </p:spTree>
    <p:extLst>
      <p:ext uri="{BB962C8B-B14F-4D97-AF65-F5344CB8AC3E}">
        <p14:creationId xmlns:p14="http://schemas.microsoft.com/office/powerpoint/2010/main" val="367114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regon.gov/oprd/HCD/FINASST/Pages/index.aspx"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anjec.org/pdfs/PublicFinancingOpenSpace.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co.bergen.nj.us/index.aspx?NID=203"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sac.org/sites/default/files/files/maryland_traditions_FY2018_project_grant_guideline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a:t>
            </a:fld>
            <a:endParaRPr lang="en-US" dirty="0"/>
          </a:p>
        </p:txBody>
      </p:sp>
    </p:spTree>
    <p:extLst>
      <p:ext uri="{BB962C8B-B14F-4D97-AF65-F5344CB8AC3E}">
        <p14:creationId xmlns:p14="http://schemas.microsoft.com/office/powerpoint/2010/main" val="1577744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sz="1200" dirty="0"/>
              <a:t>Philadelphia, PA’s Community Development Corporation Tax Credit Program </a:t>
            </a:r>
          </a:p>
          <a:p>
            <a:pPr>
              <a:spcBef>
                <a:spcPts val="1000"/>
              </a:spcBef>
            </a:pPr>
            <a:r>
              <a:rPr lang="en-US" sz="1200" dirty="0"/>
              <a:t>…</a:t>
            </a:r>
            <a:r>
              <a:rPr lang="en-US" sz="1200" b="1" i="1" dirty="0"/>
              <a:t>offers $100,000 in business tax credits yearly through a ten-year partnership</a:t>
            </a:r>
            <a:r>
              <a:rPr lang="en-US" sz="1200" dirty="0"/>
              <a:t> with 42 Community Development Corporations undertaking economic development programs throughout the city.</a:t>
            </a:r>
            <a:endParaRPr lang="en-US" i="0" dirty="0"/>
          </a:p>
          <a:p>
            <a:pPr marL="171450" indent="-171450">
              <a:buFont typeface="Arial" panose="020B0604020202020204" pitchFamily="34" charset="0"/>
              <a:buChar char="•"/>
            </a:pPr>
            <a:r>
              <a:rPr lang="en-US" sz="1200" i="0" dirty="0"/>
              <a:t>The Tacony Community Development Corporation in Philadelphia uses the CDC Tax Credit to pay staff salaries and to match a portion of the merchant’s contribution to the city’s storefront grant program. Some completed storefront programs are shown here</a:t>
            </a:r>
            <a:endParaRPr lang="en-US" i="0" dirty="0"/>
          </a:p>
          <a:p>
            <a:r>
              <a:rPr lang="en-US" sz="1200" kern="1200" dirty="0">
                <a:solidFill>
                  <a:schemeClr val="tx1"/>
                </a:solidFill>
                <a:effectLst/>
                <a:latin typeface="+mn-lt"/>
                <a:ea typeface="+mn-ea"/>
                <a:cs typeface="+mn-cs"/>
              </a:rPr>
              <a:t>• In return for contributing $100,000 per year to a CDC for ten years (with yearly renewable ) a business or two businesses partnering for the total grant amount of $100,000 receive a credit of $100,000 per year against their Philadelphia Business Income and Receipts Tax obligation </a:t>
            </a:r>
          </a:p>
          <a:p>
            <a:r>
              <a:rPr lang="en-US" sz="1200" kern="1200" dirty="0">
                <a:solidFill>
                  <a:schemeClr val="tx1"/>
                </a:solidFill>
                <a:effectLst/>
                <a:latin typeface="+mn-lt"/>
                <a:ea typeface="+mn-ea"/>
                <a:cs typeface="+mn-cs"/>
              </a:rPr>
              <a:t> Missing word?</a:t>
            </a:r>
          </a:p>
        </p:txBody>
      </p:sp>
      <p:sp>
        <p:nvSpPr>
          <p:cNvPr id="4" name="Slide Number Placeholder 3"/>
          <p:cNvSpPr>
            <a:spLocks noGrp="1"/>
          </p:cNvSpPr>
          <p:nvPr>
            <p:ph type="sldNum" sz="quarter" idx="10"/>
          </p:nvPr>
        </p:nvSpPr>
        <p:spPr/>
        <p:txBody>
          <a:bodyPr/>
          <a:lstStyle/>
          <a:p>
            <a:fld id="{A3771FF9-D1FE-4A33-8D49-A132A30B445E}" type="slidenum">
              <a:rPr lang="en-US" smtClean="0"/>
              <a:t>10</a:t>
            </a:fld>
            <a:endParaRPr lang="en-US" dirty="0"/>
          </a:p>
        </p:txBody>
      </p:sp>
    </p:spTree>
    <p:extLst>
      <p:ext uri="{BB962C8B-B14F-4D97-AF65-F5344CB8AC3E}">
        <p14:creationId xmlns:p14="http://schemas.microsoft.com/office/powerpoint/2010/main" val="389677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Oregon law that allows for the creation of “heritage districts” …permits local historical societies and museums in one or multiple counties </a:t>
            </a:r>
            <a:r>
              <a:rPr lang="en-US" sz="1200" b="1" i="1" dirty="0"/>
              <a:t>to band together to create a heritage district and ask voters to fund it by an annual tax</a:t>
            </a:r>
            <a:r>
              <a:rPr lang="en-US" sz="1200" dirty="0"/>
              <a:t> for all residents of the district.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11</a:t>
            </a:fld>
            <a:endParaRPr lang="en-US" dirty="0"/>
          </a:p>
        </p:txBody>
      </p:sp>
    </p:spTree>
    <p:extLst>
      <p:ext uri="{BB962C8B-B14F-4D97-AF65-F5344CB8AC3E}">
        <p14:creationId xmlns:p14="http://schemas.microsoft.com/office/powerpoint/2010/main" val="392615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To be approved:</a:t>
            </a:r>
          </a:p>
          <a:p>
            <a:pPr marL="628650" lvl="1" indent="-171450">
              <a:buFont typeface="Arial" panose="020B0604020202020204" pitchFamily="34" charset="0"/>
              <a:buChar char="•"/>
            </a:pPr>
            <a:r>
              <a:rPr lang="en-US" baseline="0" dirty="0"/>
              <a:t>Must elect a board and be discussed at a public hearing (in each county, if applicable)</a:t>
            </a:r>
          </a:p>
          <a:p>
            <a:pPr marL="628650" lvl="1" indent="-171450">
              <a:buFont typeface="Arial" panose="020B0604020202020204" pitchFamily="34" charset="0"/>
              <a:buChar char="•"/>
            </a:pPr>
            <a:r>
              <a:rPr lang="en-US" baseline="0" dirty="0"/>
              <a:t>Board must be composed of 5 members, elected by electors of the district by either election at large or by zone.</a:t>
            </a:r>
          </a:p>
          <a:p>
            <a:pPr marL="628650" lvl="1" indent="-171450">
              <a:buFont typeface="Arial" panose="020B0604020202020204" pitchFamily="34" charset="0"/>
              <a:buChar char="•"/>
            </a:pPr>
            <a:r>
              <a:rPr lang="en-US" baseline="0" dirty="0"/>
              <a:t>The board must include a representative of the museums. </a:t>
            </a:r>
          </a:p>
          <a:p>
            <a:pPr marL="628650" lvl="1" indent="-171450">
              <a:buFont typeface="Arial" panose="020B0604020202020204" pitchFamily="34" charset="0"/>
              <a:buChar char="•"/>
            </a:pPr>
            <a:r>
              <a:rPr lang="en-US" baseline="0" dirty="0"/>
              <a:t>Any elector residing within the district is qualified to serve as a board member.</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The enabling legislation authorize the heritage board to assess, levy, and collect taxes to the costs</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The board must determine and fix the amount of money to be levied and raised by taxation each year. </a:t>
            </a:r>
          </a:p>
          <a:p>
            <a:pPr marL="171450" lvl="0" indent="-171450">
              <a:buFont typeface="Arial" panose="020B0604020202020204" pitchFamily="34" charset="0"/>
              <a:buChar char="•"/>
            </a:pPr>
            <a:r>
              <a:rPr lang="en-US" baseline="0" dirty="0"/>
              <a:t> It does not appear to have been utilized often) Oregon’s Jackson County Board of Commissioners placed a proposal for a heritage district on Nov 2016 ballot.  It failed.</a:t>
            </a:r>
          </a:p>
          <a:p>
            <a:br>
              <a:rPr lang="en-US" baseline="0" dirty="0"/>
            </a:br>
            <a:endParaRPr lang="en-US" baseline="0" dirty="0"/>
          </a:p>
        </p:txBody>
      </p:sp>
      <p:sp>
        <p:nvSpPr>
          <p:cNvPr id="4" name="Slide Number Placeholder 3"/>
          <p:cNvSpPr>
            <a:spLocks noGrp="1"/>
          </p:cNvSpPr>
          <p:nvPr>
            <p:ph type="sldNum" sz="quarter" idx="10"/>
          </p:nvPr>
        </p:nvSpPr>
        <p:spPr/>
        <p:txBody>
          <a:bodyPr/>
          <a:lstStyle/>
          <a:p>
            <a:fld id="{A3771FF9-D1FE-4A33-8D49-A132A30B445E}" type="slidenum">
              <a:rPr lang="en-US" smtClean="0"/>
              <a:t>12</a:t>
            </a:fld>
            <a:endParaRPr lang="en-US" dirty="0"/>
          </a:p>
        </p:txBody>
      </p:sp>
    </p:spTree>
    <p:extLst>
      <p:ext uri="{BB962C8B-B14F-4D97-AF65-F5344CB8AC3E}">
        <p14:creationId xmlns:p14="http://schemas.microsoft.com/office/powerpoint/2010/main" val="275100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local property tax freeze programs </a:t>
            </a:r>
            <a:r>
              <a:rPr lang="en-US" sz="1200" b="1" i="1" dirty="0"/>
              <a:t>to encourage rehabilitation </a:t>
            </a:r>
            <a:r>
              <a:rPr lang="en-US" sz="1200" dirty="0"/>
              <a:t>of historic structures.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13</a:t>
            </a:fld>
            <a:endParaRPr lang="en-US" dirty="0"/>
          </a:p>
        </p:txBody>
      </p:sp>
    </p:spTree>
    <p:extLst>
      <p:ext uri="{BB962C8B-B14F-4D97-AF65-F5344CB8AC3E}">
        <p14:creationId xmlns:p14="http://schemas.microsoft.com/office/powerpoint/2010/main" val="167771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The Illinois Property Tax Freeze program </a:t>
            </a:r>
            <a:r>
              <a:rPr lang="en-US" sz="1200" b="1" i="1" dirty="0"/>
              <a:t>encourages rehabilitation of residential landmark properties</a:t>
            </a:r>
            <a:r>
              <a:rPr lang="en-US" sz="1200" dirty="0"/>
              <a:t> by fixing the property taxes to pre-rehabilitation rates for up to 12 years. </a:t>
            </a:r>
          </a:p>
          <a:p>
            <a:pPr marL="171450" indent="-171450">
              <a:buFont typeface="Arial" panose="020B0604020202020204" pitchFamily="34" charset="0"/>
              <a:buChar char="•"/>
            </a:pPr>
            <a:r>
              <a:rPr lang="en-US" dirty="0"/>
              <a:t>The Illinois PTAFP</a:t>
            </a:r>
            <a:r>
              <a:rPr lang="en-US" baseline="0" dirty="0"/>
              <a:t> freezes the assessed value of a historic owner-occupied, principal residence for 8 years while the owner undertakes a substantial, approved rehabilitation project.</a:t>
            </a:r>
          </a:p>
          <a:p>
            <a:pPr marL="628650" lvl="1" indent="-171450">
              <a:buFont typeface="Arial" panose="020B0604020202020204" pitchFamily="34" charset="0"/>
              <a:buChar char="•"/>
            </a:pPr>
            <a:r>
              <a:rPr lang="en-US" baseline="0" dirty="0"/>
              <a:t>Eligible structures are undergoing rehabilitation with a budget that exceeds 25% of the property’s assessor’s fair market value within a 24-month period.</a:t>
            </a:r>
          </a:p>
          <a:p>
            <a:pPr marL="171450" lvl="0" indent="-171450">
              <a:buFont typeface="Arial" panose="020B0604020202020204" pitchFamily="34" charset="0"/>
              <a:buChar char="•"/>
            </a:pPr>
            <a:r>
              <a:rPr lang="en-US" baseline="0" dirty="0"/>
              <a:t>Obligations</a:t>
            </a:r>
          </a:p>
          <a:p>
            <a:pPr marL="628650" lvl="1" indent="-171450">
              <a:buFont typeface="Arial" panose="020B0604020202020204" pitchFamily="34" charset="0"/>
              <a:buChar char="•"/>
            </a:pPr>
            <a:r>
              <a:rPr lang="en-US" baseline="0" dirty="0"/>
              <a:t>Exterior front and usually the side must be retained. Encourage adding weather-stripping and storm windows.  The house’s main room must be retained</a:t>
            </a:r>
          </a:p>
          <a:p>
            <a:pPr marL="628650" lvl="1" indent="-171450">
              <a:buFont typeface="Arial" panose="020B0604020202020204" pitchFamily="34" charset="0"/>
              <a:buChar char="•"/>
            </a:pPr>
            <a:endParaRPr lang="en-US" baseline="0" dirty="0"/>
          </a:p>
          <a:p>
            <a:r>
              <a:rPr lang="en-US" sz="1200" kern="1200" dirty="0">
                <a:solidFill>
                  <a:schemeClr val="tx1"/>
                </a:solidFill>
                <a:effectLst/>
                <a:latin typeface="+mn-lt"/>
                <a:ea typeface="+mn-ea"/>
                <a:cs typeface="+mn-cs"/>
              </a:rPr>
              <a:t>• “Do it yourself” labor can qualify for the rehab budget. Applicants must submit a “Do-It-Yourself Labor Report.”   Plumber can qualify for his normal billing rate for plumbing but not sheet rocking, that would be minimum wage.</a:t>
            </a:r>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3771FF9-D1FE-4A33-8D49-A132A30B445E}" type="slidenum">
              <a:rPr lang="en-US" smtClean="0"/>
              <a:t>14</a:t>
            </a:fld>
            <a:endParaRPr lang="en-US" dirty="0"/>
          </a:p>
        </p:txBody>
      </p:sp>
    </p:spTree>
    <p:extLst>
      <p:ext uri="{BB962C8B-B14F-4D97-AF65-F5344CB8AC3E}">
        <p14:creationId xmlns:p14="http://schemas.microsoft.com/office/powerpoint/2010/main" val="265264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Colorado State Historical Fund Program Matching Grants for Preservation Projects has existed since 1990 and has funded more than $273 million in </a:t>
            </a:r>
            <a:r>
              <a:rPr lang="en-US" sz="1200" b="1" i="1" dirty="0"/>
              <a:t>grants from gaming revenue</a:t>
            </a:r>
            <a:r>
              <a:rPr lang="en-US" sz="1200" dirty="0"/>
              <a:t>.  A very wide variety of projects including archeology is supported with these grant funds.</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15</a:t>
            </a:fld>
            <a:endParaRPr lang="en-US" dirty="0"/>
          </a:p>
        </p:txBody>
      </p:sp>
    </p:spTree>
    <p:extLst>
      <p:ext uri="{BB962C8B-B14F-4D97-AF65-F5344CB8AC3E}">
        <p14:creationId xmlns:p14="http://schemas.microsoft.com/office/powerpoint/2010/main" val="1900692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Colorado State Historical Fund is supported by gambling revenue.</a:t>
            </a:r>
          </a:p>
          <a:p>
            <a:pPr marL="171450" indent="-171450">
              <a:buFont typeface="Arial" panose="020B0604020202020204" pitchFamily="34" charset="0"/>
              <a:buChar char="•"/>
            </a:pPr>
            <a:r>
              <a:rPr lang="en-US" dirty="0"/>
              <a:t>The grant program has helped to create jobs, restore structures for reuse as businesses and affordable housing, and boost tourism all while preserving Colorado’s history for future generations.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State Historical Fund is bolstered by 28% of the total tax revenue created by gambling.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Grant amounts are based on project needs. The largest grant, which amounted to $625,000, was issued to the Colorado Springs Housing Authority for their adaptive use of the Lowell School into their office space. Most grants are less than $200,000.</a:t>
            </a:r>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16</a:t>
            </a:fld>
            <a:endParaRPr lang="en-US" dirty="0"/>
          </a:p>
        </p:txBody>
      </p:sp>
    </p:spTree>
    <p:extLst>
      <p:ext uri="{BB962C8B-B14F-4D97-AF65-F5344CB8AC3E}">
        <p14:creationId xmlns:p14="http://schemas.microsoft.com/office/powerpoint/2010/main" val="313240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highly-regarded Minnesota Historical Society offers Minnesota Historical and Cultural Heritage Grants that support history collections, care and management, reproduction, interpretive programs and public education, museum and archives environments, oral history, research and writing, and publications.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17</a:t>
            </a:fld>
            <a:endParaRPr lang="en-US" dirty="0"/>
          </a:p>
        </p:txBody>
      </p:sp>
    </p:spTree>
    <p:extLst>
      <p:ext uri="{BB962C8B-B14F-4D97-AF65-F5344CB8AC3E}">
        <p14:creationId xmlns:p14="http://schemas.microsoft.com/office/powerpoint/2010/main" val="3962970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Landmarks Illinois is a statewide preservation organization. Since 2004, they </a:t>
            </a:r>
            <a:r>
              <a:rPr lang="en-US" sz="1200" b="1" i="1" dirty="0"/>
              <a:t>have offered small matching grants (under $2500) from their annual operating budget through their Preservation Heritage Fund Grant Program</a:t>
            </a:r>
            <a:r>
              <a:rPr lang="en-US" sz="1200" dirty="0"/>
              <a:t>. </a:t>
            </a:r>
          </a:p>
          <a:p>
            <a:endParaRPr lang="en-US" sz="1200" dirty="0"/>
          </a:p>
          <a:p>
            <a:r>
              <a:rPr lang="en-US" sz="1200" dirty="0"/>
              <a:t>These grants fund preservation efforts for historically, culturally, or architecturally significant structures across the state.</a:t>
            </a:r>
          </a:p>
          <a:p>
            <a:endParaRPr lang="en-US" sz="1200"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Grants are very small. They range from $500-$2,500 to fund preservation efforts for historically, culturally, or architecturally significant structures in the state.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18</a:t>
            </a:fld>
            <a:endParaRPr lang="en-US" dirty="0"/>
          </a:p>
        </p:txBody>
      </p:sp>
    </p:spTree>
    <p:extLst>
      <p:ext uri="{BB962C8B-B14F-4D97-AF65-F5344CB8AC3E}">
        <p14:creationId xmlns:p14="http://schemas.microsoft.com/office/powerpoint/2010/main" val="750343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Established</a:t>
            </a:r>
            <a:r>
              <a:rPr lang="en-US" baseline="0" dirty="0"/>
              <a:t> in 2004, the fund is allocated from Landmarks Illinois’ budget annually and offers financial aid to significant sites in Illinois that are in danger of being demolished, are deteriorating, need to be structurally stabilized, or have re-use potential.</a:t>
            </a:r>
          </a:p>
          <a:p>
            <a:pPr marL="171450" indent="-171450">
              <a:buFont typeface="Arial" panose="020B0604020202020204" pitchFamily="34" charset="0"/>
              <a:buChar char="•"/>
            </a:pPr>
            <a:r>
              <a:rPr lang="en-US" baseline="0" dirty="0"/>
              <a:t>… can also fund studies that determine whether sites should be designated as landmarks.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Grants are very small they range $500-$2,500 to fund preservation efforts for historically, culturally, or architecturally significant structures in the state.</a:t>
            </a:r>
          </a:p>
          <a:p>
            <a:pPr marL="171450" indent="-171450">
              <a:buFont typeface="Arial" panose="020B0604020202020204" pitchFamily="34" charset="0"/>
              <a:buChar char="•"/>
            </a:pPr>
            <a:r>
              <a:rPr lang="en-US" baseline="0" dirty="0"/>
              <a:t>Eligibility:</a:t>
            </a:r>
          </a:p>
          <a:p>
            <a:pPr marL="628650" lvl="1" indent="-171450">
              <a:buFont typeface="Arial" panose="020B0604020202020204" pitchFamily="34" charset="0"/>
              <a:buChar char="•"/>
            </a:pPr>
            <a:r>
              <a:rPr lang="en-US" baseline="0" dirty="0"/>
              <a:t>Applicants must be a nonprofit or governmental organization that owns the structure in question.</a:t>
            </a:r>
          </a:p>
          <a:p>
            <a:pPr marL="628650" lvl="1" indent="-171450">
              <a:buFont typeface="Arial" panose="020B0604020202020204" pitchFamily="34" charset="0"/>
              <a:buChar char="•"/>
            </a:pPr>
            <a:r>
              <a:rPr lang="en-US" baseline="0" dirty="0"/>
              <a:t>Exceptions: if the only way to preserve the eligible structure is through issuing the grant, and if the public good achieved by preserving the site is greater than the benefits to the applicant.</a:t>
            </a:r>
          </a:p>
          <a:p>
            <a:pPr marL="628650" lvl="1" indent="-171450">
              <a:buFont typeface="Arial" panose="020B0604020202020204" pitchFamily="34" charset="0"/>
              <a:buChar char="•"/>
            </a:pPr>
            <a:r>
              <a:rPr lang="en-US" dirty="0"/>
              <a:t>The grant must be used for projects that are related to the preservation efforts of an eligible structure, not for expenses related to regular maintenance or ownership</a:t>
            </a:r>
          </a:p>
        </p:txBody>
      </p:sp>
      <p:sp>
        <p:nvSpPr>
          <p:cNvPr id="4" name="Slide Number Placeholder 3"/>
          <p:cNvSpPr>
            <a:spLocks noGrp="1"/>
          </p:cNvSpPr>
          <p:nvPr>
            <p:ph type="sldNum" sz="quarter" idx="10"/>
          </p:nvPr>
        </p:nvSpPr>
        <p:spPr/>
        <p:txBody>
          <a:bodyPr/>
          <a:lstStyle/>
          <a:p>
            <a:fld id="{A3771FF9-D1FE-4A33-8D49-A132A30B445E}" type="slidenum">
              <a:rPr lang="en-US" smtClean="0"/>
              <a:t>19</a:t>
            </a:fld>
            <a:endParaRPr lang="en-US" dirty="0"/>
          </a:p>
        </p:txBody>
      </p:sp>
    </p:spTree>
    <p:extLst>
      <p:ext uri="{BB962C8B-B14F-4D97-AF65-F5344CB8AC3E}">
        <p14:creationId xmlns:p14="http://schemas.microsoft.com/office/powerpoint/2010/main" val="412373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Our work began in February 2017  when we undertook basic research across the country looking for state, county, and local funding programs for historic preservation and heritage organizations. We amassed a spread sheet of 150 different programs. They varied widely and fell into these ten categories.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spread sheet includes the name of the program, some basic information about what the program is, the agency/organization that manages it, and a website for more information. It is available on the OPRD web site at </a:t>
            </a:r>
            <a:r>
              <a:rPr lang="en-US" sz="1200" u="sng" kern="1200" dirty="0">
                <a:solidFill>
                  <a:schemeClr val="tx1"/>
                </a:solidFill>
                <a:effectLst/>
                <a:latin typeface="+mn-lt"/>
                <a:ea typeface="+mn-ea"/>
                <a:cs typeface="+mn-cs"/>
                <a:hlinkClick r:id="rId3"/>
              </a:rPr>
              <a:t>http://www.oregon.gov/oprd/HCD/FINASST/Pages/index.aspx</a:t>
            </a:r>
            <a:br>
              <a:rPr lang="en-US" sz="1200" u="sng" kern="1200" dirty="0">
                <a:solidFill>
                  <a:schemeClr val="tx1"/>
                </a:solidFill>
                <a:effectLst/>
                <a:latin typeface="+mn-lt"/>
                <a:ea typeface="+mn-ea"/>
                <a:cs typeface="+mn-cs"/>
              </a:rPr>
            </a:b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Kuri Gill worked with me to identify which of these programs were the best of their type, the most typical, or offered an out of the ordinary funding mechanism that ought to be better known. We wanted to develop short, one page profiles about the more interesting programs and produce this publication that is in your hands. </a:t>
            </a:r>
          </a:p>
          <a:p>
            <a:r>
              <a:rPr lang="en-US" sz="1200" kern="1200" dirty="0">
                <a:solidFill>
                  <a:schemeClr val="tx1"/>
                </a:solidFill>
                <a:effectLst/>
                <a:latin typeface="+mn-lt"/>
                <a:ea typeface="+mn-ea"/>
                <a:cs typeface="+mn-cs"/>
              </a:rPr>
              <a:t>We wrote all 22 profiles in four weeks.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http://www.oregon.gov/oprd/HCD/FINASST/Pages/index.aspx</a:t>
            </a:r>
            <a:endParaRPr lang="en-US" sz="1200" u="sng"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A3771FF9-D1FE-4A33-8D49-A132A30B445E}" type="slidenum">
              <a:rPr lang="en-US" smtClean="0"/>
              <a:t>2</a:t>
            </a:fld>
            <a:endParaRPr lang="en-US" dirty="0"/>
          </a:p>
        </p:txBody>
      </p:sp>
    </p:spTree>
    <p:extLst>
      <p:ext uri="{BB962C8B-B14F-4D97-AF65-F5344CB8AC3E}">
        <p14:creationId xmlns:p14="http://schemas.microsoft.com/office/powerpoint/2010/main" val="686408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Maryland and several other states and municipalities have </a:t>
            </a:r>
            <a:r>
              <a:rPr lang="en-US" sz="1200" b="1" i="1" dirty="0"/>
              <a:t>loan funds for preservation projects</a:t>
            </a:r>
            <a:r>
              <a:rPr lang="en-US" sz="1200" dirty="0"/>
              <a:t>. </a:t>
            </a:r>
          </a:p>
          <a:p>
            <a:endParaRPr lang="en-US" sz="1200" dirty="0"/>
          </a:p>
          <a:p>
            <a:r>
              <a:rPr lang="en-US" sz="1200" dirty="0"/>
              <a:t>Loans </a:t>
            </a:r>
            <a:r>
              <a:rPr lang="en-US" sz="1200" b="1" i="1" dirty="0"/>
              <a:t>are offered to local jurisdictions, nonprofit organizations, business entities, and individuals </a:t>
            </a:r>
            <a:r>
              <a:rPr lang="en-US" sz="1200" dirty="0"/>
              <a:t>that assist and encourage efforts to acquire and preserve historic properties.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20</a:t>
            </a:fld>
            <a:endParaRPr lang="en-US" dirty="0"/>
          </a:p>
        </p:txBody>
      </p:sp>
    </p:spTree>
    <p:extLst>
      <p:ext uri="{BB962C8B-B14F-4D97-AF65-F5344CB8AC3E}">
        <p14:creationId xmlns:p14="http://schemas.microsoft.com/office/powerpoint/2010/main" val="1157753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Maryland Heritage Area Authority Loan Program </a:t>
            </a:r>
          </a:p>
          <a:p>
            <a:r>
              <a:rPr lang="en-US" sz="1200" dirty="0"/>
              <a:t>…</a:t>
            </a:r>
            <a:r>
              <a:rPr lang="en-US" sz="1200" b="1" i="1" dirty="0"/>
              <a:t>offers loans to nonprofit organizations, local jurisdictions, individuals, and businesses </a:t>
            </a:r>
            <a:r>
              <a:rPr lang="en-US" sz="1200" dirty="0"/>
              <a:t>located within the 13 state designated heritage areas to further preserve the area’s history, enhance heritage attractions, or support visitor services.</a:t>
            </a:r>
          </a:p>
          <a:p>
            <a:pPr marL="0" indent="0">
              <a:buFont typeface="Arial" panose="020B0604020202020204" pitchFamily="34" charset="0"/>
              <a:buNone/>
            </a:pPr>
            <a:r>
              <a:rPr lang="en-US" dirty="0"/>
              <a:t>The Maryland Heritage Areas Authority is operated by the Maryland Historical Trust, which acts as the SHPO, and oversees the Maryland Heritage Areas Loan Program. The authority offers loans to nonprofit organizations, local jurisdictions, individuals, and business located within heritage areas.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Loans</a:t>
            </a:r>
            <a:r>
              <a:rPr lang="en-US" baseline="0" dirty="0"/>
              <a:t> are issued on a first come, first served basis for all projects. Their interest rates vary.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Maryland Heritage Areas can use the loans for a wide variety of purposes.</a:t>
            </a:r>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21</a:t>
            </a:fld>
            <a:endParaRPr lang="en-US" dirty="0"/>
          </a:p>
        </p:txBody>
      </p:sp>
    </p:spTree>
    <p:extLst>
      <p:ext uri="{BB962C8B-B14F-4D97-AF65-F5344CB8AC3E}">
        <p14:creationId xmlns:p14="http://schemas.microsoft.com/office/powerpoint/2010/main" val="1681662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Programs that incentivized the creation or expansion of permanent endowments for historic organizations, especially local preservation organizations, historic sites, or house museums.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22</a:t>
            </a:fld>
            <a:endParaRPr lang="en-US" dirty="0"/>
          </a:p>
        </p:txBody>
      </p:sp>
    </p:spTree>
    <p:extLst>
      <p:ext uri="{BB962C8B-B14F-4D97-AF65-F5344CB8AC3E}">
        <p14:creationId xmlns:p14="http://schemas.microsoft.com/office/powerpoint/2010/main" val="2020148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a:lnSpc>
                <a:spcPct val="100000"/>
              </a:lnSpc>
            </a:pPr>
            <a:r>
              <a:rPr lang="en-US" sz="1200" dirty="0"/>
              <a:t>The New Jersey Cultural Trust  </a:t>
            </a:r>
            <a:r>
              <a:rPr lang="en-US" sz="1200" b="1" i="1" dirty="0"/>
              <a:t>offers matching grants to history organizations</a:t>
            </a:r>
            <a:r>
              <a:rPr lang="en-US" sz="1200" dirty="0"/>
              <a:t> that receive large gifts ($100,000 or more) for their endowments. </a:t>
            </a:r>
          </a:p>
          <a:p>
            <a:pPr marL="171450" indent="-171450">
              <a:buFont typeface="Arial" panose="020B0604020202020204" pitchFamily="34" charset="0"/>
              <a:buChar char="•"/>
            </a:pPr>
            <a:r>
              <a:rPr lang="en-US" dirty="0"/>
              <a:t>The NJCT is a public-private</a:t>
            </a:r>
            <a:r>
              <a:rPr lang="en-US" baseline="0" dirty="0"/>
              <a:t> initiative that has been trying to:</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Develop at least $200,000,000 through equal contributions from state and outside sources that can be invested either in the FUND or the endowments of qualified organizations.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encourages large gift donations to endowments of qualified groups.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Qualification (an organization): </a:t>
            </a:r>
          </a:p>
          <a:p>
            <a:r>
              <a:rPr lang="en-US" sz="1200" kern="1200" dirty="0">
                <a:solidFill>
                  <a:schemeClr val="tx1"/>
                </a:solidFill>
                <a:effectLst/>
                <a:latin typeface="+mn-lt"/>
                <a:ea typeface="+mn-ea"/>
                <a:cs typeface="+mn-cs"/>
              </a:rPr>
              <a:t>• Private, nonprofit, tax-exempt, arts, humanities, or history organization incorporated in New Jersey and operating for at least 4 years. </a:t>
            </a:r>
          </a:p>
          <a:p>
            <a:r>
              <a:rPr lang="en-US" sz="1200" kern="1200" dirty="0">
                <a:solidFill>
                  <a:schemeClr val="tx1"/>
                </a:solidFill>
                <a:effectLst/>
                <a:latin typeface="+mn-lt"/>
                <a:ea typeface="+mn-ea"/>
                <a:cs typeface="+mn-cs"/>
              </a:rPr>
              <a:t>• Private donors have the option to make a "restricted donation" directly to qualified organizations for endowment, which are matched by the Cultural Trust once certified.</a:t>
            </a:r>
          </a:p>
        </p:txBody>
      </p:sp>
      <p:sp>
        <p:nvSpPr>
          <p:cNvPr id="4" name="Slide Number Placeholder 3"/>
          <p:cNvSpPr>
            <a:spLocks noGrp="1"/>
          </p:cNvSpPr>
          <p:nvPr>
            <p:ph type="sldNum" sz="quarter" idx="10"/>
          </p:nvPr>
        </p:nvSpPr>
        <p:spPr/>
        <p:txBody>
          <a:bodyPr/>
          <a:lstStyle/>
          <a:p>
            <a:fld id="{A3771FF9-D1FE-4A33-8D49-A132A30B445E}" type="slidenum">
              <a:rPr lang="en-US" smtClean="0"/>
              <a:t>23</a:t>
            </a:fld>
            <a:endParaRPr lang="en-US" dirty="0"/>
          </a:p>
        </p:txBody>
      </p:sp>
    </p:spTree>
    <p:extLst>
      <p:ext uri="{BB962C8B-B14F-4D97-AF65-F5344CB8AC3E}">
        <p14:creationId xmlns:p14="http://schemas.microsoft.com/office/powerpoint/2010/main" val="90582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these six programs in our research as being interesting, out of the ordinary or typical of their type.</a:t>
            </a:r>
          </a:p>
        </p:txBody>
      </p:sp>
      <p:sp>
        <p:nvSpPr>
          <p:cNvPr id="4" name="Slide Number Placeholder 3"/>
          <p:cNvSpPr>
            <a:spLocks noGrp="1"/>
          </p:cNvSpPr>
          <p:nvPr>
            <p:ph type="sldNum" sz="quarter" idx="10"/>
          </p:nvPr>
        </p:nvSpPr>
        <p:spPr/>
        <p:txBody>
          <a:bodyPr/>
          <a:lstStyle/>
          <a:p>
            <a:fld id="{A3771FF9-D1FE-4A33-8D49-A132A30B445E}" type="slidenum">
              <a:rPr lang="en-US" smtClean="0"/>
              <a:t>24</a:t>
            </a:fld>
            <a:endParaRPr lang="en-US" dirty="0"/>
          </a:p>
        </p:txBody>
      </p:sp>
    </p:spTree>
    <p:extLst>
      <p:ext uri="{BB962C8B-B14F-4D97-AF65-F5344CB8AC3E}">
        <p14:creationId xmlns:p14="http://schemas.microsoft.com/office/powerpoint/2010/main" val="2750494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Created in 2002 by the Oregon Legislature, the Oregon Cultural Trust is funded through donations made by members of the public in exchange for a 100% state income tax credit for their charitable giving to the Trust. </a:t>
            </a:r>
          </a:p>
          <a:p>
            <a:r>
              <a:rPr lang="en-US" sz="1200" kern="1200" dirty="0">
                <a:solidFill>
                  <a:schemeClr val="tx1"/>
                </a:solidFill>
                <a:effectLst/>
                <a:latin typeface="+mn-lt"/>
                <a:ea typeface="+mn-ea"/>
                <a:cs typeface="+mn-cs"/>
              </a:rPr>
              <a:t>The Trust raises more than $4.5 million annually, 40% of which goes back into the permanent fund to foster continued growth. </a:t>
            </a:r>
          </a:p>
          <a:p>
            <a:r>
              <a:rPr lang="en-US" sz="1200" kern="1200" dirty="0">
                <a:solidFill>
                  <a:schemeClr val="tx1"/>
                </a:solidFill>
                <a:effectLst/>
                <a:latin typeface="+mn-lt"/>
                <a:ea typeface="+mn-ea"/>
                <a:cs typeface="+mn-cs"/>
              </a:rPr>
              <a:t>The remaining 60% raised, plus investment income from the permanent fund, is distributed through three annual grant programs-- Cultural Development grants, Cultural Coalition grants, and Cultural Partner grants. </a:t>
            </a:r>
          </a:p>
          <a:p>
            <a:r>
              <a:rPr lang="en-US" sz="1200" kern="1200" dirty="0">
                <a:solidFill>
                  <a:schemeClr val="tx1"/>
                </a:solidFill>
                <a:effectLst/>
                <a:latin typeface="+mn-lt"/>
                <a:ea typeface="+mn-ea"/>
                <a:cs typeface="+mn-cs"/>
              </a:rPr>
              <a:t>In fiscal year 2016-17, the Cultural Trust will award 149 grants totaling $2.9 million to cultural nonprofits.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 Trust donor gives first to any of Oregon’s 1,400 participating cultural nonprofits, then matches that gift with a contribution to the Trust. There are 326 organizations on the heritage nonprofits list, including some Main Street programs. Cultural Development grants are awarded in four categories and are intended to fund arts, heritage, history, preservation, and humanities projects. Grants generally range from $5,000 to $40,000 with a maximum request amount of $50,000, and a one to one match is required. </a:t>
            </a:r>
          </a:p>
          <a:p>
            <a:r>
              <a:rPr lang="en-US" sz="1200" kern="1200" dirty="0">
                <a:solidFill>
                  <a:schemeClr val="tx1"/>
                </a:solidFill>
                <a:effectLst/>
                <a:latin typeface="+mn-lt"/>
                <a:ea typeface="+mn-ea"/>
                <a:cs typeface="+mn-cs"/>
              </a:rPr>
              <a:t>  </a:t>
            </a:r>
          </a:p>
          <a:p>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25</a:t>
            </a:fld>
            <a:endParaRPr lang="en-US" dirty="0"/>
          </a:p>
        </p:txBody>
      </p:sp>
    </p:spTree>
    <p:extLst>
      <p:ext uri="{BB962C8B-B14F-4D97-AF65-F5344CB8AC3E}">
        <p14:creationId xmlns:p14="http://schemas.microsoft.com/office/powerpoint/2010/main" val="211148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Established in 1998, Bergen County, New Jersey’s Trust Fund program supports open space, recreation, floodplain protection, farmland and historic preservation projects.  Bergen County’s Trust Fund is one of 19 (of 21) counties in New Jersey that have used bond funds to pay for open space, farmland, and historic preservation purposes.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Trust Fund is funded through a property tax assessment determined annually by the governing board of the county, at a rate not to exceed .01% of the total county equalized real property valuation. The Trust Fund is divided into two separate programs: the County Program, which receives 70% of the money, and the Municipal Park Improvement Program, which receives the remaining 30%.  </a:t>
            </a:r>
          </a:p>
          <a:p>
            <a:r>
              <a:rPr lang="en-US" sz="1200" kern="1200" dirty="0">
                <a:solidFill>
                  <a:schemeClr val="tx1"/>
                </a:solidFill>
                <a:effectLst/>
                <a:latin typeface="+mn-lt"/>
                <a:ea typeface="+mn-ea"/>
                <a:cs typeface="+mn-cs"/>
              </a:rPr>
              <a:t>Historic preservation funding falls under the County Program. Trust Fund dollars are used countywide to preserve land, maximize recreational opportunities, acquire flood-prone properties, and preserve farmland and historic buildings.</a:t>
            </a:r>
          </a:p>
          <a:p>
            <a:r>
              <a:rPr lang="en-US" sz="1200" u="sng" kern="1200" dirty="0">
                <a:solidFill>
                  <a:schemeClr val="tx1"/>
                </a:solidFill>
                <a:effectLst/>
                <a:latin typeface="+mn-lt"/>
                <a:ea typeface="+mn-ea"/>
                <a:cs typeface="+mn-cs"/>
                <a:hlinkClick r:id="rId3"/>
              </a:rPr>
              <a:t>http://www.anjec.org/pdfs/PublicFinancingOpenSpace.pdf</a:t>
            </a:r>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http://www.co.bergen.nj.us/index.aspx?NID=203</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26</a:t>
            </a:fld>
            <a:endParaRPr lang="en-US" dirty="0"/>
          </a:p>
        </p:txBody>
      </p:sp>
    </p:spTree>
    <p:extLst>
      <p:ext uri="{BB962C8B-B14F-4D97-AF65-F5344CB8AC3E}">
        <p14:creationId xmlns:p14="http://schemas.microsoft.com/office/powerpoint/2010/main" val="1640271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Historic Preservation Commission of Washington’s Snohomish County operates a grant program to bolster the county’s heritage. The Community Heritage Program offers matching grants to public and non-profit organizations to support Snohomish County’s historic preservation projects. The matching grants can be issued in amounts up to $10,000. The grant program is funded with an allocated amount of the document recording fees collected by the Snohomish County Auditor. According to legislation, a portion of these fees are to be used for projects that promote historic preservation and programming.  http://www.preservewa.org/News178.aspx https://app.leg.wa.gov/rcw/default.aspx?cite=36.22.170</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27</a:t>
            </a:fld>
            <a:endParaRPr lang="en-US" dirty="0"/>
          </a:p>
        </p:txBody>
      </p:sp>
    </p:spTree>
    <p:extLst>
      <p:ext uri="{BB962C8B-B14F-4D97-AF65-F5344CB8AC3E}">
        <p14:creationId xmlns:p14="http://schemas.microsoft.com/office/powerpoint/2010/main" val="169595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Maryland Traditions Project Grants support nonprofit, tax exempt organizations in their arts programming and projects. Grants are awarded by the Maryland State Arts Council, which is a Maryland state agency run by the Department of Commerce. The awarded amount ranges from $1,000-$5,000. These grants are funded with monies from the State of Maryland, the National Endowment for the Arts, and private sponsors. All grant applications are completed online.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Maryland Traditions was established in 2001 as the statewide folklife infrastructure program of the Maryland State Arts Council (MSAC) with support from the National Endowment for the Arts (NEA) Folk Arts Infrastructure Initiative. </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https://www.msac.org/sites/default/files/files/maryland_traditions_FY2018_project_grant_guidelines.pdf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28</a:t>
            </a:fld>
            <a:endParaRPr lang="en-US" dirty="0"/>
          </a:p>
        </p:txBody>
      </p:sp>
    </p:spTree>
    <p:extLst>
      <p:ext uri="{BB962C8B-B14F-4D97-AF65-F5344CB8AC3E}">
        <p14:creationId xmlns:p14="http://schemas.microsoft.com/office/powerpoint/2010/main" val="4157755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at the end of our time together.</a:t>
            </a:r>
          </a:p>
          <a:p>
            <a:r>
              <a:rPr lang="en-US" sz="1200" kern="1200" dirty="0">
                <a:solidFill>
                  <a:schemeClr val="tx1"/>
                </a:solidFill>
                <a:effectLst/>
                <a:latin typeface="+mn-lt"/>
                <a:ea typeface="+mn-ea"/>
                <a:cs typeface="+mn-cs"/>
              </a:rPr>
              <a:t>I wanted to share with you the conclusions that the Oregon Heritage staff has as a result of this research.</a:t>
            </a:r>
          </a:p>
          <a:p>
            <a:r>
              <a:rPr lang="en-US" sz="1200" kern="1200" dirty="0">
                <a:solidFill>
                  <a:schemeClr val="tx1"/>
                </a:solidFill>
                <a:effectLst/>
                <a:latin typeface="+mn-lt"/>
                <a:ea typeface="+mn-ea"/>
                <a:cs typeface="+mn-cs"/>
              </a:rPr>
              <a:t>This report is intended to stimulate action. </a:t>
            </a:r>
          </a:p>
          <a:p>
            <a:r>
              <a:rPr lang="en-US" sz="1200" kern="1200" dirty="0">
                <a:solidFill>
                  <a:schemeClr val="tx1"/>
                </a:solidFill>
                <a:effectLst/>
                <a:latin typeface="+mn-lt"/>
                <a:ea typeface="+mn-ea"/>
                <a:cs typeface="+mn-cs"/>
              </a:rPr>
              <a:t>As a group of heritage proponents, we must use the tools available now and develop additional tools in order to strengthen financial support for heritage efforts regionally and statewide. We need to think beyond our individual organizations, for the benefit of our organizations as well as others. Through this report and the results of the Oregon Heritage Summit, Oregon Heritage is committed to providing technical assistance to such efforts.</a:t>
            </a:r>
          </a:p>
          <a:p>
            <a:r>
              <a:rPr lang="en-US" sz="1200" kern="1200" dirty="0">
                <a:solidFill>
                  <a:schemeClr val="tx1"/>
                </a:solidFill>
                <a:effectLst/>
                <a:latin typeface="+mn-lt"/>
                <a:ea typeface="+mn-ea"/>
                <a:cs typeface="+mn-cs"/>
              </a:rPr>
              <a:t>The Oregon Heritage Commission will take input from the Oregon Heritage Summit to understand what tools are needed to forward the effort to fund heritage. They will work to find partners and resources to develop those tools. Together we can strive to rally heritage activists across the state to better support Oregon heritage efforts.</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29</a:t>
            </a:fld>
            <a:endParaRPr lang="en-US" dirty="0"/>
          </a:p>
        </p:txBody>
      </p:sp>
    </p:spTree>
    <p:extLst>
      <p:ext uri="{BB962C8B-B14F-4D97-AF65-F5344CB8AC3E}">
        <p14:creationId xmlns:p14="http://schemas.microsoft.com/office/powerpoint/2010/main" val="124707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wanted to start with state income tax credits that mirror the 20% Federal Historic Preservation Tax  Credit for Rehabilitation.</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3</a:t>
            </a:fld>
            <a:endParaRPr lang="en-US" dirty="0"/>
          </a:p>
        </p:txBody>
      </p:sp>
    </p:spTree>
    <p:extLst>
      <p:ext uri="{BB962C8B-B14F-4D97-AF65-F5344CB8AC3E}">
        <p14:creationId xmlns:p14="http://schemas.microsoft.com/office/powerpoint/2010/main" val="805741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a board member, member, or visitor give a letter, email, or call to your city council members or state representatives about how important the work you do is.</a:t>
            </a:r>
          </a:p>
          <a:p>
            <a:r>
              <a:rPr lang="en-US" sz="1200" kern="1200" dirty="0">
                <a:solidFill>
                  <a:schemeClr val="tx1"/>
                </a:solidFill>
                <a:effectLst/>
                <a:latin typeface="+mn-lt"/>
                <a:ea typeface="+mn-ea"/>
                <a:cs typeface="+mn-cs"/>
              </a:rPr>
              <a:t>For your next event, invite all of your  local elected officials.</a:t>
            </a:r>
          </a:p>
          <a:p>
            <a:r>
              <a:rPr lang="en-US" sz="1200" kern="1200" dirty="0">
                <a:solidFill>
                  <a:schemeClr val="tx1"/>
                </a:solidFill>
                <a:effectLst/>
                <a:latin typeface="+mn-lt"/>
                <a:ea typeface="+mn-ea"/>
                <a:cs typeface="+mn-cs"/>
              </a:rPr>
              <a:t>For your next grant award or completed project send a press release our about it to everyone, especially elected officials.</a:t>
            </a:r>
          </a:p>
          <a:p>
            <a:r>
              <a:rPr lang="en-US" sz="1200" kern="1200" dirty="0">
                <a:solidFill>
                  <a:schemeClr val="tx1"/>
                </a:solidFill>
                <a:effectLst/>
                <a:latin typeface="+mn-lt"/>
                <a:ea typeface="+mn-ea"/>
                <a:cs typeface="+mn-cs"/>
              </a:rPr>
              <a:t>Schedule a brown bag lunch or coffee meeting with other heritage organizations in your area and talk about options to initiate or support.</a:t>
            </a:r>
          </a:p>
          <a:p>
            <a:r>
              <a:rPr lang="en-US" sz="1200" kern="1200" dirty="0">
                <a:solidFill>
                  <a:schemeClr val="tx1"/>
                </a:solidFill>
                <a:effectLst/>
                <a:latin typeface="+mn-lt"/>
                <a:ea typeface="+mn-ea"/>
                <a:cs typeface="+mn-cs"/>
              </a:rPr>
              <a:t>Support Oregon Cultural Trust. List your organization as partner. Promote tax credit locally. Send thank you letters to those that donate to tax credit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Promote any existing county incentive program. Make county officials aware of your organization. Make sure heritage is part of tourism funding. </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30</a:t>
            </a:fld>
            <a:endParaRPr lang="en-US" dirty="0"/>
          </a:p>
        </p:txBody>
      </p:sp>
    </p:spTree>
    <p:extLst>
      <p:ext uri="{BB962C8B-B14F-4D97-AF65-F5344CB8AC3E}">
        <p14:creationId xmlns:p14="http://schemas.microsoft.com/office/powerpoint/2010/main" val="4001018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truly enjoyed doing this research for Oregon Heritage. I think it has national importance.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hope that learning about some of these incentives being used around the country will encourage you to learn more about them and begin to advocate for them at the local, county, and state levels.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my email and phone. Please contact me with your </a:t>
            </a:r>
            <a:r>
              <a:rPr lang="en-US" sz="1200" kern="1200">
                <a:solidFill>
                  <a:schemeClr val="tx1"/>
                </a:solidFill>
                <a:effectLst/>
                <a:latin typeface="+mn-lt"/>
                <a:ea typeface="+mn-ea"/>
                <a:cs typeface="+mn-cs"/>
              </a:rPr>
              <a:t>questions.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31</a:t>
            </a:fld>
            <a:endParaRPr lang="en-US" dirty="0"/>
          </a:p>
        </p:txBody>
      </p:sp>
    </p:spTree>
    <p:extLst>
      <p:ext uri="{BB962C8B-B14F-4D97-AF65-F5344CB8AC3E}">
        <p14:creationId xmlns:p14="http://schemas.microsoft.com/office/powerpoint/2010/main" val="386983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sz="1200" dirty="0"/>
          </a:p>
          <a:p>
            <a:r>
              <a:rPr lang="en-US" sz="1200" kern="1200" dirty="0">
                <a:solidFill>
                  <a:schemeClr val="tx1"/>
                </a:solidFill>
                <a:effectLst/>
                <a:latin typeface="+mn-lt"/>
                <a:ea typeface="+mn-ea"/>
                <a:cs typeface="+mn-cs"/>
              </a:rPr>
              <a:t>There are 34 states that have enacted a state tax credit to mirror the Federal 20% Historic Preservation Tax Credit program for income producing properties. </a:t>
            </a:r>
          </a:p>
          <a:p>
            <a:r>
              <a:rPr lang="en-US" sz="1200" kern="1200" dirty="0">
                <a:solidFill>
                  <a:schemeClr val="tx1"/>
                </a:solidFill>
                <a:effectLst/>
                <a:latin typeface="+mn-lt"/>
                <a:ea typeface="+mn-ea"/>
                <a:cs typeface="+mn-cs"/>
              </a:rPr>
              <a:t>Oregon is one of 16 states that does not yet have a State Income Tax Incentive Program.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23 states now have State Income Tax Credit Programs for Residential Properties. These programs are highly popular as there is no parallel federal tax credit for homeowners.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Oregon was to enact legislation, we suggest that it follow the Oklahoma model. </a:t>
            </a:r>
          </a:p>
        </p:txBody>
      </p:sp>
      <p:sp>
        <p:nvSpPr>
          <p:cNvPr id="4" name="Slide Number Placeholder 3"/>
          <p:cNvSpPr>
            <a:spLocks noGrp="1"/>
          </p:cNvSpPr>
          <p:nvPr>
            <p:ph type="sldNum" sz="quarter" idx="10"/>
          </p:nvPr>
        </p:nvSpPr>
        <p:spPr/>
        <p:txBody>
          <a:bodyPr/>
          <a:lstStyle/>
          <a:p>
            <a:fld id="{A3771FF9-D1FE-4A33-8D49-A132A30B445E}" type="slidenum">
              <a:rPr lang="en-US" smtClean="0"/>
              <a:t>4</a:t>
            </a:fld>
            <a:endParaRPr lang="en-US" dirty="0"/>
          </a:p>
        </p:txBody>
      </p:sp>
    </p:spTree>
    <p:extLst>
      <p:ext uri="{BB962C8B-B14F-4D97-AF65-F5344CB8AC3E}">
        <p14:creationId xmlns:p14="http://schemas.microsoft.com/office/powerpoint/2010/main" val="225903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1992, the Oklahoma Legislature  passed legislation to provide state rehabilitation tax credits to historic hotels and newspaper plants </a:t>
            </a:r>
          </a:p>
          <a:p>
            <a:r>
              <a:rPr lang="en-US" sz="1200" kern="1200" dirty="0">
                <a:solidFill>
                  <a:schemeClr val="tx1"/>
                </a:solidFill>
                <a:effectLst/>
                <a:latin typeface="+mn-lt"/>
                <a:ea typeface="+mn-ea"/>
                <a:cs typeface="+mn-cs"/>
              </a:rPr>
              <a:t>• Incentive was expanded  to allow other income-producing historic buildings to take advantage of a 20% state income tax credit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state tax credit program is considered one of the three best in the US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Key factors of success: </a:t>
            </a:r>
          </a:p>
          <a:p>
            <a:r>
              <a:rPr lang="en-US" sz="1200" kern="1200" dirty="0">
                <a:solidFill>
                  <a:schemeClr val="tx1"/>
                </a:solidFill>
                <a:effectLst/>
                <a:latin typeface="+mn-lt"/>
                <a:ea typeface="+mn-ea"/>
                <a:cs typeface="+mn-cs"/>
              </a:rPr>
              <a:t>• NO aggregate annual caps; NO individual project caps </a:t>
            </a:r>
          </a:p>
          <a:p>
            <a:r>
              <a:rPr lang="en-US" sz="1200" kern="1200" dirty="0">
                <a:solidFill>
                  <a:schemeClr val="tx1"/>
                </a:solidFill>
                <a:effectLst/>
                <a:latin typeface="+mn-lt"/>
                <a:ea typeface="+mn-ea"/>
                <a:cs typeface="+mn-cs"/>
              </a:rPr>
              <a:t>• Free transferable for 5 years to a third party </a:t>
            </a:r>
          </a:p>
          <a:p>
            <a:r>
              <a:rPr lang="en-US" sz="1200" kern="1200" dirty="0">
                <a:solidFill>
                  <a:schemeClr val="tx1"/>
                </a:solidFill>
                <a:effectLst/>
                <a:latin typeface="+mn-lt"/>
                <a:ea typeface="+mn-ea"/>
                <a:cs typeface="+mn-cs"/>
              </a:rPr>
              <a:t>• Ability to “carry forward” the credits to other tax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PlaceEconomics—Some of you know Donovan Rypkema found that every $1 awarded in tax credits catalyzed $11.70 in economic activity, and the Oklahoma treasury received more than 50% of the money back before the credit was even awarded.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Oklahoma’s state tax credit program is also used frequently for small scale rehabilitation projects as would be found in local Main Street programs.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5</a:t>
            </a:fld>
            <a:endParaRPr lang="en-US" dirty="0"/>
          </a:p>
        </p:txBody>
      </p:sp>
    </p:spTree>
    <p:extLst>
      <p:ext uri="{BB962C8B-B14F-4D97-AF65-F5344CB8AC3E}">
        <p14:creationId xmlns:p14="http://schemas.microsoft.com/office/powerpoint/2010/main" val="15757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23 states have developed tax credit programs for homeowners.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Virginia offers a state tax credit for residential property rehabilitation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 federal parallel. There is no federal incentive for homeowners.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This program provides a 25% tax credit for owner-occupied residential properties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Qualification: </a:t>
            </a:r>
          </a:p>
          <a:p>
            <a:r>
              <a:rPr lang="en-US" sz="1200" kern="1200" dirty="0">
                <a:solidFill>
                  <a:schemeClr val="tx1"/>
                </a:solidFill>
                <a:effectLst/>
                <a:latin typeface="+mn-lt"/>
                <a:ea typeface="+mn-ea"/>
                <a:cs typeface="+mn-cs"/>
              </a:rPr>
              <a:t>• Reconstruction and/or other improvements must amount to at least 25% of the assessed value of the owner-occupied building, and follow the Secretary of the interior’s standards for Rehabilitation </a:t>
            </a:r>
          </a:p>
          <a:p>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6</a:t>
            </a:fld>
            <a:endParaRPr lang="en-US" dirty="0"/>
          </a:p>
        </p:txBody>
      </p:sp>
    </p:spTree>
    <p:extLst>
      <p:ext uri="{BB962C8B-B14F-4D97-AF65-F5344CB8AC3E}">
        <p14:creationId xmlns:p14="http://schemas.microsoft.com/office/powerpoint/2010/main" val="299179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Three of the state business tax credit programs in Washington, Missouri, and Philadelphia </a:t>
            </a:r>
            <a:r>
              <a:rPr lang="en-US" sz="1200" b="1" i="1" dirty="0"/>
              <a:t>offer unrestricted operating support for downtown organizations to promote their Main Street efforts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kern="1200" dirty="0">
                <a:solidFill>
                  <a:schemeClr val="tx1"/>
                </a:solidFill>
                <a:effectLst/>
                <a:latin typeface="+mn-lt"/>
                <a:ea typeface="+mn-ea"/>
                <a:cs typeface="+mn-cs"/>
              </a:rPr>
              <a:t>• Private contribution to the local Main Street Organizations will receive a tax credit worth up to 75% of the contribution </a:t>
            </a:r>
          </a:p>
          <a:p>
            <a:r>
              <a:rPr lang="en-US" sz="1200" kern="1200" dirty="0">
                <a:solidFill>
                  <a:schemeClr val="tx1"/>
                </a:solidFill>
                <a:effectLst/>
                <a:latin typeface="+mn-lt"/>
                <a:ea typeface="+mn-ea"/>
                <a:cs typeface="+mn-cs"/>
              </a:rPr>
              <a:t>• Business statewide </a:t>
            </a:r>
            <a:r>
              <a:rPr lang="en-US" sz="1200" kern="1200" dirty="0" err="1">
                <a:solidFill>
                  <a:schemeClr val="tx1"/>
                </a:solidFill>
                <a:effectLst/>
                <a:latin typeface="+mn-lt"/>
                <a:ea typeface="+mn-ea"/>
                <a:cs typeface="+mn-cs"/>
              </a:rPr>
              <a:t>contr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bute</a:t>
            </a:r>
            <a:r>
              <a:rPr lang="en-US" sz="1200" kern="1200" dirty="0">
                <a:solidFill>
                  <a:schemeClr val="tx1"/>
                </a:solidFill>
                <a:effectLst/>
                <a:latin typeface="+mn-lt"/>
                <a:ea typeface="+mn-ea"/>
                <a:cs typeface="+mn-cs"/>
              </a:rPr>
              <a:t> to the Preservation’s  Main Street Trust Fund will receive a tax credit worth up to 50% of donation </a:t>
            </a:r>
          </a:p>
          <a:p>
            <a:r>
              <a:rPr lang="en-US" sz="1200" kern="1200" dirty="0">
                <a:solidFill>
                  <a:schemeClr val="tx1"/>
                </a:solidFill>
                <a:effectLst/>
                <a:latin typeface="+mn-lt"/>
                <a:ea typeface="+mn-ea"/>
                <a:cs typeface="+mn-cs"/>
              </a:rPr>
              <a:t>• Donation of both up to $250,000, additionally federal income tax deduction may be eligible if the downtown organization is a 501(c)(3). </a:t>
            </a:r>
          </a:p>
          <a:p>
            <a:r>
              <a:rPr lang="en-US" sz="1200" kern="1200" dirty="0">
                <a:solidFill>
                  <a:schemeClr val="tx1"/>
                </a:solidFill>
                <a:effectLst/>
                <a:latin typeface="+mn-lt"/>
                <a:ea typeface="+mn-ea"/>
                <a:cs typeface="+mn-cs"/>
              </a:rPr>
              <a:t>• Cannot carry forward the credit, nor can the credit be refunded.  </a:t>
            </a:r>
          </a:p>
          <a:p>
            <a:r>
              <a:rPr lang="en-US" sz="1200" kern="1200" dirty="0">
                <a:solidFill>
                  <a:schemeClr val="tx1"/>
                </a:solidFill>
                <a:effectLst/>
                <a:latin typeface="+mn-lt"/>
                <a:ea typeface="+mn-ea"/>
                <a:cs typeface="+mn-cs"/>
              </a:rPr>
              <a:t> Missing word?</a:t>
            </a:r>
          </a:p>
          <a:p>
            <a:endParaRPr lang="en-US" dirty="0"/>
          </a:p>
        </p:txBody>
      </p:sp>
      <p:sp>
        <p:nvSpPr>
          <p:cNvPr id="4" name="Slide Number Placeholder 3"/>
          <p:cNvSpPr>
            <a:spLocks noGrp="1"/>
          </p:cNvSpPr>
          <p:nvPr>
            <p:ph type="sldNum" sz="quarter" idx="10"/>
          </p:nvPr>
        </p:nvSpPr>
        <p:spPr/>
        <p:txBody>
          <a:bodyPr/>
          <a:lstStyle/>
          <a:p>
            <a:fld id="{A3771FF9-D1FE-4A33-8D49-A132A30B445E}" type="slidenum">
              <a:rPr lang="en-US" smtClean="0"/>
              <a:t>7</a:t>
            </a:fld>
            <a:endParaRPr lang="en-US" dirty="0"/>
          </a:p>
        </p:txBody>
      </p:sp>
    </p:spTree>
    <p:extLst>
      <p:ext uri="{BB962C8B-B14F-4D97-AF65-F5344CB8AC3E}">
        <p14:creationId xmlns:p14="http://schemas.microsoft.com/office/powerpoint/2010/main" val="15807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pPr marL="0" indent="0">
              <a:buFont typeface="Arial" panose="020B0604020202020204" pitchFamily="34" charset="0"/>
              <a:buNone/>
            </a:pPr>
            <a:endParaRPr lang="en-US" baseline="0" dirty="0"/>
          </a:p>
          <a:p>
            <a:r>
              <a:rPr lang="en-US" sz="1200" kern="1200" dirty="0">
                <a:solidFill>
                  <a:schemeClr val="tx1"/>
                </a:solidFill>
                <a:effectLst/>
                <a:latin typeface="+mn-lt"/>
                <a:ea typeface="+mn-ea"/>
                <a:cs typeface="+mn-cs"/>
              </a:rPr>
              <a:t>• Private contribution to the local Main Street Organizations will receive a tax credit worth up to 75% of the contribution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Business statewide </a:t>
            </a:r>
            <a:r>
              <a:rPr lang="en-US" sz="1200" kern="1200" dirty="0" err="1">
                <a:solidFill>
                  <a:schemeClr val="tx1"/>
                </a:solidFill>
                <a:effectLst/>
                <a:latin typeface="+mn-lt"/>
                <a:ea typeface="+mn-ea"/>
                <a:cs typeface="+mn-cs"/>
              </a:rPr>
              <a:t>contr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bute</a:t>
            </a:r>
            <a:r>
              <a:rPr lang="en-US" sz="1200" kern="1200" dirty="0">
                <a:solidFill>
                  <a:schemeClr val="tx1"/>
                </a:solidFill>
                <a:effectLst/>
                <a:latin typeface="+mn-lt"/>
                <a:ea typeface="+mn-ea"/>
                <a:cs typeface="+mn-cs"/>
              </a:rPr>
              <a:t> to the Preservation’s  Main Street Trust Fund will receive a tax credit worth up to 50% of donation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Donation of both up to $250,000, additionally federal income tax deduction may be eligible if the downtown organization is a 501(c)(3). </a:t>
            </a:r>
          </a:p>
          <a:p>
            <a:r>
              <a:rPr lang="en-US" sz="1200" kern="1200" dirty="0">
                <a:solidFill>
                  <a:schemeClr val="tx1"/>
                </a:solidFill>
                <a:effectLst/>
                <a:latin typeface="+mn-lt"/>
                <a:ea typeface="+mn-ea"/>
                <a:cs typeface="+mn-cs"/>
              </a:rPr>
              <a:t>• Cannot carry forward the credit, nor can the credit be refunded.  </a:t>
            </a:r>
          </a:p>
          <a:p>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3771FF9-D1FE-4A33-8D49-A132A30B445E}" type="slidenum">
              <a:rPr lang="en-US" smtClean="0"/>
              <a:t>8</a:t>
            </a:fld>
            <a:endParaRPr lang="en-US" dirty="0"/>
          </a:p>
        </p:txBody>
      </p:sp>
    </p:spTree>
    <p:extLst>
      <p:ext uri="{BB962C8B-B14F-4D97-AF65-F5344CB8AC3E}">
        <p14:creationId xmlns:p14="http://schemas.microsoft.com/office/powerpoint/2010/main" val="22414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New Jersey State Constitution was changed to permit a small portion of the NJ corporate business tax to be allocated yearly to the New Jersey Historic Trust.</a:t>
            </a:r>
          </a:p>
          <a:p>
            <a:r>
              <a:rPr lang="en-US" sz="1200" kern="1200" dirty="0">
                <a:solidFill>
                  <a:schemeClr val="tx1"/>
                </a:solidFill>
                <a:effectLst/>
                <a:latin typeface="+mn-lt"/>
                <a:ea typeface="+mn-ea"/>
                <a:cs typeface="+mn-cs"/>
              </a:rPr>
              <a:t>The New Jersey Historic Trust  uses their four percent (4%) of the allocation each year for planning and capital construction projects for historic properties, cemeteries, and house museums, including churches.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switch from using occasional bond funds to using the state corporate income tax was viewed as providing a stable and predictable revenue source of grants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historic preservation grants are 4% of the revenue pool, and are likely to generate between $3 and $4 million annually.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is a sharp cut to the historic preservation grant pool from previous bond grant rounds, where between $5 to $10 million were allocated to historic preservation grants.</a:t>
            </a:r>
          </a:p>
        </p:txBody>
      </p:sp>
      <p:sp>
        <p:nvSpPr>
          <p:cNvPr id="4" name="Slide Number Placeholder 3"/>
          <p:cNvSpPr>
            <a:spLocks noGrp="1"/>
          </p:cNvSpPr>
          <p:nvPr>
            <p:ph type="sldNum" sz="quarter" idx="10"/>
          </p:nvPr>
        </p:nvSpPr>
        <p:spPr/>
        <p:txBody>
          <a:bodyPr/>
          <a:lstStyle/>
          <a:p>
            <a:fld id="{A3771FF9-D1FE-4A33-8D49-A132A30B445E}" type="slidenum">
              <a:rPr lang="en-US" smtClean="0"/>
              <a:t>9</a:t>
            </a:fld>
            <a:endParaRPr lang="en-US" dirty="0"/>
          </a:p>
        </p:txBody>
      </p:sp>
    </p:spTree>
    <p:extLst>
      <p:ext uri="{BB962C8B-B14F-4D97-AF65-F5344CB8AC3E}">
        <p14:creationId xmlns:p14="http://schemas.microsoft.com/office/powerpoint/2010/main" val="3627812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370413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309818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37490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81089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100430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291221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88051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197205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261410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205796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8C775E-27FB-40DD-B87E-55FF4A631566}" type="datetimeFigureOut">
              <a:rPr lang="en-US" smtClean="0"/>
              <a:t>4/17/2017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CF6483-DD53-4982-B6F6-976F48F86C55}" type="slidenum">
              <a:rPr lang="en-US" smtClean="0"/>
              <a:t>‹#›</a:t>
            </a:fld>
            <a:endParaRPr lang="en-US" dirty="0"/>
          </a:p>
        </p:txBody>
      </p:sp>
    </p:spTree>
    <p:extLst>
      <p:ext uri="{BB962C8B-B14F-4D97-AF65-F5344CB8AC3E}">
        <p14:creationId xmlns:p14="http://schemas.microsoft.com/office/powerpoint/2010/main" val="391784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C775E-27FB-40DD-B87E-55FF4A631566}" type="datetimeFigureOut">
              <a:rPr lang="en-US" smtClean="0"/>
              <a:t>4/17/2017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F6483-DD53-4982-B6F6-976F48F86C55}" type="slidenum">
              <a:rPr lang="en-US" smtClean="0"/>
              <a:t>‹#›</a:t>
            </a:fld>
            <a:endParaRPr lang="en-US" dirty="0"/>
          </a:p>
        </p:txBody>
      </p:sp>
    </p:spTree>
    <p:extLst>
      <p:ext uri="{BB962C8B-B14F-4D97-AF65-F5344CB8AC3E}">
        <p14:creationId xmlns:p14="http://schemas.microsoft.com/office/powerpoint/2010/main" val="380690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upload.wikimedia.org/wikipedia/commons/d/d5/Jacksonville,_Oregon_-_Beekman_Bank_and_other_California_Street_buildings.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landmarks.org/resources/preservation-news/property-tax-assessment-freeze-program-now-available-historic-homes-district-113/"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www.quantumcommercial.com/historic-lowell-school-listing_detail-394.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www.chicagoarchitecture.org/2013/06/13/the-south-loops-revival-brings-new-appreciation-for-chicagos-landmark-second-presbyterian-church/second-exterior-modern/" TargetMode="External"/><Relationship Id="rId4" Type="http://schemas.openxmlformats.org/officeDocument/2006/relationships/hyperlink" Target="http://www.2ndpresbyterianfriends.org/preservation/previous-project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oregon.gov/oprd/HCD/FINASST/Pages/index.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mht.maryland.gov/heritageareas.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www.nj.gov/state/culturaltrust/dos_ct_information.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www.hooverminthorn.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www.nynjtc.org/content/darlington-schoolhous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www.preservewa.org/News178.asp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hyperlink" Target="http://www.creativealliance.org/events/2016/community-altars-dia-de-los-muerto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mailto:donna@heritageconsultinginc.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newsok.com/article/549948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www.robinmillerassociates.com/historic-tax-cred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www.dahp.wa.gov/sites/default/files/MSTCI%20Brochure.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www.njht.org/dca/njht/resources/annual/2015_Annual_Report_forweb.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391884"/>
            <a:ext cx="7791450" cy="3411373"/>
          </a:xfrm>
        </p:spPr>
        <p:txBody>
          <a:bodyPr>
            <a:normAutofit fontScale="90000"/>
          </a:bodyPr>
          <a:lstStyle/>
          <a:p>
            <a:r>
              <a:rPr lang="en-US" sz="4000" dirty="0"/>
              <a:t>National Survey </a:t>
            </a:r>
            <a:br>
              <a:rPr lang="en-US" sz="4000" dirty="0"/>
            </a:br>
            <a:r>
              <a:rPr lang="en-US" sz="4000" dirty="0"/>
              <a:t>of Heritage Funding </a:t>
            </a:r>
            <a:br>
              <a:rPr lang="en-US" sz="4000" dirty="0"/>
            </a:br>
            <a:r>
              <a:rPr lang="en-US" sz="4000" dirty="0"/>
              <a:t>and Incentive Programs:</a:t>
            </a:r>
            <a:br>
              <a:rPr lang="en-US" sz="4000" dirty="0"/>
            </a:br>
            <a:r>
              <a:rPr lang="en-US" sz="4800" b="1" i="1" dirty="0">
                <a:solidFill>
                  <a:schemeClr val="accent2">
                    <a:lumMod val="75000"/>
                  </a:schemeClr>
                </a:solidFill>
              </a:rPr>
              <a:t>Opportunities for Oregon</a:t>
            </a:r>
            <a:br>
              <a:rPr lang="en-US" b="1" i="1" dirty="0">
                <a:solidFill>
                  <a:schemeClr val="accent2">
                    <a:lumMod val="75000"/>
                  </a:schemeClr>
                </a:solidFill>
              </a:rPr>
            </a:br>
            <a:br>
              <a:rPr lang="en-US" sz="2400" b="1" i="1" dirty="0"/>
            </a:br>
            <a:r>
              <a:rPr lang="en-US" sz="2000" dirty="0"/>
              <a:t>For</a:t>
            </a:r>
            <a:br>
              <a:rPr lang="en-US" b="1" i="1" dirty="0"/>
            </a:br>
            <a:r>
              <a:rPr lang="en-US" sz="3300" b="1" dirty="0"/>
              <a:t>Oregon Heritage</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271306" y="4429919"/>
            <a:ext cx="4411255" cy="2043449"/>
          </a:xfrm>
          <a:prstGeom prst="rect">
            <a:avLst/>
          </a:prstGeom>
        </p:spPr>
      </p:pic>
      <p:sp>
        <p:nvSpPr>
          <p:cNvPr id="5" name="TextBox 4"/>
          <p:cNvSpPr txBox="1"/>
          <p:nvPr/>
        </p:nvSpPr>
        <p:spPr>
          <a:xfrm>
            <a:off x="5419725" y="6400802"/>
            <a:ext cx="1447800" cy="307777"/>
          </a:xfrm>
          <a:prstGeom prst="rect">
            <a:avLst/>
          </a:prstGeom>
          <a:noFill/>
        </p:spPr>
        <p:txBody>
          <a:bodyPr wrap="square" rtlCol="0">
            <a:spAutoFit/>
          </a:bodyPr>
          <a:lstStyle/>
          <a:p>
            <a:pPr algn="ctr"/>
            <a:r>
              <a:rPr lang="en-US" sz="1400" dirty="0">
                <a:latin typeface="+mj-lt"/>
              </a:rPr>
              <a:t>April 2017</a:t>
            </a:r>
          </a:p>
        </p:txBody>
      </p:sp>
    </p:spTree>
    <p:extLst>
      <p:ext uri="{BB962C8B-B14F-4D97-AF65-F5344CB8AC3E}">
        <p14:creationId xmlns:p14="http://schemas.microsoft.com/office/powerpoint/2010/main" val="398186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6858000" cy="6858000"/>
          </a:xfrm>
          <a:prstGeom prst="rect">
            <a:avLst/>
          </a:prstGeom>
        </p:spPr>
      </p:pic>
      <p:sp>
        <p:nvSpPr>
          <p:cNvPr id="2" name="Title 1"/>
          <p:cNvSpPr>
            <a:spLocks noGrp="1"/>
          </p:cNvSpPr>
          <p:nvPr>
            <p:ph type="title"/>
          </p:nvPr>
        </p:nvSpPr>
        <p:spPr>
          <a:xfrm>
            <a:off x="6858000" y="21769"/>
            <a:ext cx="5333999" cy="1981202"/>
          </a:xfrm>
        </p:spPr>
        <p:txBody>
          <a:bodyPr>
            <a:noAutofit/>
          </a:bodyPr>
          <a:lstStyle/>
          <a:p>
            <a:pPr algn="r"/>
            <a:r>
              <a:rPr lang="en-US" b="1" dirty="0"/>
              <a:t>Philadelphia, PA Community Development Corporation Tax Credit Program </a:t>
            </a:r>
            <a:endParaRPr lang="en-US" dirty="0"/>
          </a:p>
        </p:txBody>
      </p:sp>
      <p:sp>
        <p:nvSpPr>
          <p:cNvPr id="4" name="Text Placeholder 3"/>
          <p:cNvSpPr>
            <a:spLocks noGrp="1"/>
          </p:cNvSpPr>
          <p:nvPr>
            <p:ph type="body" sz="half" idx="2"/>
          </p:nvPr>
        </p:nvSpPr>
        <p:spPr>
          <a:xfrm>
            <a:off x="6858000" y="5632704"/>
            <a:ext cx="5299868" cy="1225295"/>
          </a:xfrm>
        </p:spPr>
        <p:txBody>
          <a:bodyPr>
            <a:normAutofit lnSpcReduction="10000"/>
          </a:bodyPr>
          <a:lstStyle/>
          <a:p>
            <a:pPr algn="r"/>
            <a:endParaRPr lang="en-US" sz="1400" i="1" dirty="0"/>
          </a:p>
          <a:p>
            <a:pPr algn="r"/>
            <a:endParaRPr lang="en-US" sz="1400" i="1" dirty="0"/>
          </a:p>
          <a:p>
            <a:pPr algn="r"/>
            <a:r>
              <a:rPr lang="en-US" sz="1400" i="1" dirty="0"/>
              <a:t>.  </a:t>
            </a:r>
          </a:p>
          <a:p>
            <a:pPr algn="r"/>
            <a:r>
              <a:rPr lang="en-US" sz="1400" i="1" dirty="0"/>
              <a:t>Photos by Donna Ann Harris.</a:t>
            </a:r>
          </a:p>
        </p:txBody>
      </p:sp>
      <p:sp>
        <p:nvSpPr>
          <p:cNvPr id="3" name="TextBox 2"/>
          <p:cNvSpPr txBox="1"/>
          <p:nvPr/>
        </p:nvSpPr>
        <p:spPr>
          <a:xfrm>
            <a:off x="7143749" y="2218231"/>
            <a:ext cx="4762500" cy="400110"/>
          </a:xfrm>
          <a:prstGeom prst="rect">
            <a:avLst/>
          </a:prstGeom>
          <a:noFill/>
        </p:spPr>
        <p:txBody>
          <a:bodyPr wrap="square" rtlCol="0">
            <a:spAutoFit/>
          </a:bodyPr>
          <a:lstStyle/>
          <a:p>
            <a:endParaRPr lang="en-US" sz="2000" dirty="0"/>
          </a:p>
        </p:txBody>
      </p:sp>
    </p:spTree>
    <p:extLst>
      <p:ext uri="{BB962C8B-B14F-4D97-AF65-F5344CB8AC3E}">
        <p14:creationId xmlns:p14="http://schemas.microsoft.com/office/powerpoint/2010/main" val="847884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3. State Special Taxing Districts</a:t>
            </a:r>
          </a:p>
        </p:txBody>
      </p:sp>
      <p:sp>
        <p:nvSpPr>
          <p:cNvPr id="6" name="Text Placeholder 5"/>
          <p:cNvSpPr>
            <a:spLocks noGrp="1"/>
          </p:cNvSpPr>
          <p:nvPr>
            <p:ph type="body" sz="half" idx="2"/>
          </p:nvPr>
        </p:nvSpPr>
        <p:spPr>
          <a:xfrm>
            <a:off x="512064" y="2261062"/>
            <a:ext cx="4671124" cy="3607926"/>
          </a:xfrm>
        </p:spPr>
        <p:txBody>
          <a:bodyPr>
            <a:normAutofit/>
          </a:bodyPr>
          <a:lstStyle/>
          <a:p>
            <a:pPr marL="457200" indent="-457200">
              <a:buFont typeface="Wingdings" panose="05000000000000000000" pitchFamily="2" charset="2"/>
              <a:buChar char="q"/>
            </a:pPr>
            <a:r>
              <a:rPr lang="en-US" sz="2800" dirty="0"/>
              <a:t>Oregon Special District</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8323"/>
          <a:stretch/>
        </p:blipFill>
        <p:spPr>
          <a:xfrm>
            <a:off x="4584897" y="0"/>
            <a:ext cx="9020611" cy="6790398"/>
          </a:xfrm>
        </p:spPr>
      </p:pic>
    </p:spTree>
    <p:extLst>
      <p:ext uri="{BB962C8B-B14F-4D97-AF65-F5344CB8AC3E}">
        <p14:creationId xmlns:p14="http://schemas.microsoft.com/office/powerpoint/2010/main" val="35308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8662"/>
            <a:ext cx="12192000" cy="6885993"/>
          </a:xfrm>
          <a:prstGeom prst="rect">
            <a:avLst/>
          </a:prstGeom>
        </p:spPr>
      </p:pic>
      <p:sp>
        <p:nvSpPr>
          <p:cNvPr id="2" name="Title 1"/>
          <p:cNvSpPr>
            <a:spLocks noGrp="1"/>
          </p:cNvSpPr>
          <p:nvPr>
            <p:ph type="title"/>
          </p:nvPr>
        </p:nvSpPr>
        <p:spPr>
          <a:xfrm>
            <a:off x="0" y="0"/>
            <a:ext cx="12191999" cy="653143"/>
          </a:xfrm>
        </p:spPr>
        <p:txBody>
          <a:bodyPr>
            <a:normAutofit/>
          </a:bodyPr>
          <a:lstStyle/>
          <a:p>
            <a:pPr algn="r"/>
            <a:r>
              <a:rPr lang="en-US" b="1" dirty="0"/>
              <a:t>Oregon Heritage Districts </a:t>
            </a:r>
            <a:endParaRPr lang="en-US" dirty="0"/>
          </a:p>
        </p:txBody>
      </p:sp>
      <p:sp>
        <p:nvSpPr>
          <p:cNvPr id="4" name="Text Placeholder 3"/>
          <p:cNvSpPr>
            <a:spLocks noGrp="1"/>
          </p:cNvSpPr>
          <p:nvPr>
            <p:ph type="body" sz="half" idx="2"/>
          </p:nvPr>
        </p:nvSpPr>
        <p:spPr>
          <a:xfrm>
            <a:off x="0" y="6035040"/>
            <a:ext cx="12157869" cy="822960"/>
          </a:xfrm>
        </p:spPr>
        <p:txBody>
          <a:bodyPr>
            <a:noAutofit/>
          </a:bodyPr>
          <a:lstStyle/>
          <a:p>
            <a:pPr algn="r"/>
            <a:r>
              <a:rPr lang="en-US" sz="1400" i="1" dirty="0"/>
              <a:t>Beekman Bank and other wooden buildings on West California Street in downtown Jacksonville, OR. Historic Jacksonville, Inc., which operates tours of Beekman Bank, was part of the proposed Rogue Valley Heritage District which was defeated in a November 2016 ballot.  Photo by Joe Mabel, via Wikimedia. </a:t>
            </a:r>
          </a:p>
          <a:p>
            <a:pPr algn="r"/>
            <a:r>
              <a:rPr lang="en-US" sz="1400" i="1" dirty="0">
                <a:hlinkClick r:id="rId4"/>
              </a:rPr>
              <a:t>https://upload.wikimedia.org/wikipedia/commons/d/d5/Jacksonville%2C_Oregon_-_Beekman_Bank_and_other_California_Street_buildings.jpg</a:t>
            </a:r>
            <a:r>
              <a:rPr lang="en-US" sz="1400" i="1" dirty="0"/>
              <a:t> </a:t>
            </a:r>
          </a:p>
        </p:txBody>
      </p:sp>
    </p:spTree>
    <p:extLst>
      <p:ext uri="{BB962C8B-B14F-4D97-AF65-F5344CB8AC3E}">
        <p14:creationId xmlns:p14="http://schemas.microsoft.com/office/powerpoint/2010/main" val="3077692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fontScale="90000"/>
          </a:bodyPr>
          <a:lstStyle/>
          <a:p>
            <a:r>
              <a:rPr lang="en-US" sz="3600" b="1" dirty="0">
                <a:solidFill>
                  <a:schemeClr val="accent2">
                    <a:lumMod val="75000"/>
                  </a:schemeClr>
                </a:solidFill>
              </a:rPr>
              <a:t>4. Property Tax Freezes &amp; Local Property Tax Surcharge</a:t>
            </a:r>
          </a:p>
        </p:txBody>
      </p:sp>
      <p:sp>
        <p:nvSpPr>
          <p:cNvPr id="6" name="Text Placeholder 5"/>
          <p:cNvSpPr>
            <a:spLocks noGrp="1"/>
          </p:cNvSpPr>
          <p:nvPr>
            <p:ph type="body" sz="half" idx="2"/>
          </p:nvPr>
        </p:nvSpPr>
        <p:spPr>
          <a:xfrm>
            <a:off x="512064" y="2261062"/>
            <a:ext cx="4671124" cy="3607926"/>
          </a:xfrm>
          <a:pattFill prst="pct5">
            <a:fgClr>
              <a:schemeClr val="bg1">
                <a:lumMod val="75000"/>
              </a:schemeClr>
            </a:fgClr>
            <a:bgClr>
              <a:schemeClr val="bg1"/>
            </a:bgClr>
          </a:pattFill>
        </p:spPr>
        <p:txBody>
          <a:bodyPr>
            <a:normAutofit/>
          </a:bodyPr>
          <a:lstStyle/>
          <a:p>
            <a:pPr marL="457200" indent="-457200">
              <a:buFont typeface="Wingdings" panose="05000000000000000000" pitchFamily="2" charset="2"/>
              <a:buChar char="q"/>
            </a:pPr>
            <a:r>
              <a:rPr lang="en-US" sz="2800" dirty="0"/>
              <a:t>Massachusetts Community Preservation Act Local Property Tax Surcharge</a:t>
            </a:r>
          </a:p>
          <a:p>
            <a:pPr marL="457200" indent="-457200">
              <a:buFont typeface="Wingdings" panose="05000000000000000000" pitchFamily="2" charset="2"/>
              <a:buChar char="q"/>
            </a:pPr>
            <a:r>
              <a:rPr lang="en-US" sz="2800" dirty="0"/>
              <a:t>Illinois Property Tax Freeze for Residential Properties</a:t>
            </a:r>
          </a:p>
          <a:p>
            <a:pPr marL="457200" indent="-457200">
              <a:buFont typeface="Wingdings" panose="05000000000000000000" pitchFamily="2" charset="2"/>
              <a:buChar char="q"/>
            </a:pPr>
            <a:r>
              <a:rPr lang="en-US" sz="2800" dirty="0"/>
              <a:t>Class L Property Tax Incentive, Cook County IL</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276007" y="-1257801"/>
            <a:ext cx="6829678" cy="8870126"/>
          </a:xfrm>
        </p:spPr>
      </p:pic>
    </p:spTree>
    <p:extLst>
      <p:ext uri="{BB962C8B-B14F-4D97-AF65-F5344CB8AC3E}">
        <p14:creationId xmlns:p14="http://schemas.microsoft.com/office/powerpoint/2010/main" val="360825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53143"/>
          </a:xfrm>
        </p:spPr>
        <p:txBody>
          <a:bodyPr>
            <a:normAutofit/>
          </a:bodyPr>
          <a:lstStyle/>
          <a:p>
            <a:pPr algn="r"/>
            <a:r>
              <a:rPr lang="en-US" b="1" dirty="0"/>
              <a:t>Illinois Residential Property Tax Freeze</a:t>
            </a:r>
            <a:endParaRPr lang="en-US" dirty="0"/>
          </a:p>
        </p:txBody>
      </p:sp>
      <p:sp>
        <p:nvSpPr>
          <p:cNvPr id="4" name="Text Placeholder 3"/>
          <p:cNvSpPr>
            <a:spLocks noGrp="1"/>
          </p:cNvSpPr>
          <p:nvPr>
            <p:ph type="body" sz="half" idx="2"/>
          </p:nvPr>
        </p:nvSpPr>
        <p:spPr>
          <a:xfrm>
            <a:off x="0" y="6374445"/>
            <a:ext cx="12157869" cy="435429"/>
          </a:xfrm>
        </p:spPr>
        <p:txBody>
          <a:bodyPr>
            <a:noAutofit/>
          </a:bodyPr>
          <a:lstStyle/>
          <a:p>
            <a:pPr algn="r">
              <a:spcBef>
                <a:spcPts val="0"/>
              </a:spcBef>
            </a:pPr>
            <a:r>
              <a:rPr lang="en-US" sz="1400" i="1" dirty="0"/>
              <a:t>Frank Lloyd Wright designed the Mary Adams House in Highland Park, which used the Property Tax Freeze Program in Illinois. </a:t>
            </a:r>
          </a:p>
          <a:p>
            <a:pPr algn="r">
              <a:spcBef>
                <a:spcPts val="0"/>
              </a:spcBef>
            </a:pPr>
            <a:r>
              <a:rPr lang="en-US" sz="1400" i="1" dirty="0"/>
              <a:t>Source Landmarks Illinois. </a:t>
            </a:r>
            <a:r>
              <a:rPr lang="en-US" sz="1400" i="1" dirty="0">
                <a:hlinkClick r:id="rId3"/>
              </a:rPr>
              <a:t>http://www.landmarks.org/resources/preservation-news/property-tax-assessment-freeze-program-now-available-historic-homes-district-113/</a:t>
            </a:r>
            <a:r>
              <a:rPr lang="en-US" sz="1400" i="1" dirty="0"/>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9126"/>
            <a:ext cx="11885102" cy="4339643"/>
          </a:xfrm>
          <a:prstGeom prst="rect">
            <a:avLst/>
          </a:prstGeom>
        </p:spPr>
      </p:pic>
    </p:spTree>
    <p:extLst>
      <p:ext uri="{BB962C8B-B14F-4D97-AF65-F5344CB8AC3E}">
        <p14:creationId xmlns:p14="http://schemas.microsoft.com/office/powerpoint/2010/main" val="410036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5. Gaming Revenues</a:t>
            </a:r>
          </a:p>
        </p:txBody>
      </p:sp>
      <p:sp>
        <p:nvSpPr>
          <p:cNvPr id="6" name="Text Placeholder 5"/>
          <p:cNvSpPr>
            <a:spLocks noGrp="1"/>
          </p:cNvSpPr>
          <p:nvPr>
            <p:ph type="body" sz="half" idx="2"/>
          </p:nvPr>
        </p:nvSpPr>
        <p:spPr>
          <a:xfrm>
            <a:off x="512064" y="2261062"/>
            <a:ext cx="4671124" cy="3607926"/>
          </a:xfrm>
        </p:spPr>
        <p:txBody>
          <a:bodyPr>
            <a:normAutofit/>
          </a:bodyPr>
          <a:lstStyle/>
          <a:p>
            <a:pPr marL="457200" indent="-457200">
              <a:buFont typeface="Wingdings" panose="05000000000000000000" pitchFamily="2" charset="2"/>
              <a:buChar char="q"/>
            </a:pPr>
            <a:r>
              <a:rPr lang="en-US" sz="2800" dirty="0"/>
              <a:t>Colorado State Historical Fund Program Matching Grants</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251731" y="121380"/>
            <a:ext cx="7282832" cy="6627377"/>
          </a:xfrm>
        </p:spPr>
      </p:pic>
    </p:spTree>
    <p:extLst>
      <p:ext uri="{BB962C8B-B14F-4D97-AF65-F5344CB8AC3E}">
        <p14:creationId xmlns:p14="http://schemas.microsoft.com/office/powerpoint/2010/main" val="240127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07" b="2494"/>
          <a:stretch/>
        </p:blipFill>
        <p:spPr bwMode="auto">
          <a:xfrm>
            <a:off x="-121381" y="10941"/>
            <a:ext cx="12313380" cy="803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12210088" cy="64770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0"/>
            <a:ext cx="12191999" cy="653143"/>
          </a:xfrm>
        </p:spPr>
        <p:txBody>
          <a:bodyPr>
            <a:normAutofit/>
          </a:bodyPr>
          <a:lstStyle/>
          <a:p>
            <a:pPr algn="r"/>
            <a:r>
              <a:rPr lang="en-US" b="1" dirty="0">
                <a:solidFill>
                  <a:schemeClr val="bg1"/>
                </a:solidFill>
              </a:rPr>
              <a:t>Colorado State Historical Fund</a:t>
            </a:r>
            <a:endParaRPr lang="en-US" dirty="0">
              <a:solidFill>
                <a:schemeClr val="bg1"/>
              </a:solidFill>
            </a:endParaRPr>
          </a:p>
        </p:txBody>
      </p:sp>
      <p:sp>
        <p:nvSpPr>
          <p:cNvPr id="6" name="Rectangle 5"/>
          <p:cNvSpPr/>
          <p:nvPr/>
        </p:nvSpPr>
        <p:spPr>
          <a:xfrm>
            <a:off x="0" y="6423317"/>
            <a:ext cx="12210088" cy="445625"/>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0" y="6401546"/>
            <a:ext cx="12157869" cy="419878"/>
          </a:xfrm>
        </p:spPr>
        <p:txBody>
          <a:bodyPr>
            <a:noAutofit/>
          </a:bodyPr>
          <a:lstStyle/>
          <a:p>
            <a:pPr algn="r"/>
            <a:r>
              <a:rPr lang="en-US" sz="1400" i="1" dirty="0">
                <a:solidFill>
                  <a:schemeClr val="bg1"/>
                </a:solidFill>
              </a:rPr>
              <a:t>The Colorado Springs Housing Authority received a $625,000 grant from the Colorado State Historical Fund, supported by gambling proceeds, to rehabilitate the historically-designated Lowell School into their office space. Photo: </a:t>
            </a:r>
            <a:r>
              <a:rPr lang="en-US" sz="1400" i="1" dirty="0">
                <a:solidFill>
                  <a:schemeClr val="bg1"/>
                </a:solidFill>
                <a:hlinkClick r:id="rId4"/>
              </a:rPr>
              <a:t>http://www.quantumcommercial.com/historic-lowell-school-listing_detail-394.aspx</a:t>
            </a:r>
            <a:r>
              <a:rPr lang="en-US" sz="1400" i="1" dirty="0">
                <a:solidFill>
                  <a:schemeClr val="bg1"/>
                </a:solidFill>
              </a:rPr>
              <a:t> </a:t>
            </a:r>
          </a:p>
        </p:txBody>
      </p:sp>
    </p:spTree>
    <p:extLst>
      <p:ext uri="{BB962C8B-B14F-4D97-AF65-F5344CB8AC3E}">
        <p14:creationId xmlns:p14="http://schemas.microsoft.com/office/powerpoint/2010/main" val="107484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6. Direct Funding from State Governments</a:t>
            </a:r>
          </a:p>
        </p:txBody>
      </p:sp>
      <p:sp>
        <p:nvSpPr>
          <p:cNvPr id="6" name="Text Placeholder 5"/>
          <p:cNvSpPr>
            <a:spLocks noGrp="1"/>
          </p:cNvSpPr>
          <p:nvPr>
            <p:ph type="body" sz="half" idx="2"/>
          </p:nvPr>
        </p:nvSpPr>
        <p:spPr>
          <a:xfrm>
            <a:off x="512064" y="2261062"/>
            <a:ext cx="4671124" cy="3607926"/>
          </a:xfrm>
        </p:spPr>
        <p:txBody>
          <a:bodyPr>
            <a:normAutofit/>
          </a:bodyPr>
          <a:lstStyle/>
          <a:p>
            <a:pPr marL="457200" indent="-457200">
              <a:buFont typeface="Wingdings" panose="05000000000000000000" pitchFamily="2" charset="2"/>
              <a:buChar char="q"/>
            </a:pPr>
            <a:r>
              <a:rPr lang="en-US" sz="2800" dirty="0"/>
              <a:t>Minnesota Historical Society Grant Programs</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999"/>
          <a:stretch/>
        </p:blipFill>
        <p:spPr>
          <a:xfrm>
            <a:off x="5183188" y="0"/>
            <a:ext cx="7341835" cy="6615317"/>
          </a:xfrm>
        </p:spPr>
      </p:pic>
    </p:spTree>
    <p:extLst>
      <p:ext uri="{BB962C8B-B14F-4D97-AF65-F5344CB8AC3E}">
        <p14:creationId xmlns:p14="http://schemas.microsoft.com/office/powerpoint/2010/main" val="2476558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987425"/>
            <a:ext cx="4671124" cy="1581149"/>
          </a:xfrm>
        </p:spPr>
        <p:txBody>
          <a:bodyPr>
            <a:noAutofit/>
          </a:bodyPr>
          <a:lstStyle/>
          <a:p>
            <a:r>
              <a:rPr lang="en-US" sz="3600" b="1" dirty="0">
                <a:solidFill>
                  <a:schemeClr val="accent2">
                    <a:lumMod val="75000"/>
                  </a:schemeClr>
                </a:solidFill>
              </a:rPr>
              <a:t>7. Direct Funding from Statewide Nonprofit Organizations</a:t>
            </a:r>
          </a:p>
        </p:txBody>
      </p:sp>
      <p:sp>
        <p:nvSpPr>
          <p:cNvPr id="6" name="Text Placeholder 5"/>
          <p:cNvSpPr>
            <a:spLocks noGrp="1"/>
          </p:cNvSpPr>
          <p:nvPr>
            <p:ph type="body" sz="half" idx="2"/>
          </p:nvPr>
        </p:nvSpPr>
        <p:spPr>
          <a:xfrm>
            <a:off x="512064" y="2772237"/>
            <a:ext cx="4671124" cy="3607926"/>
          </a:xfrm>
        </p:spPr>
        <p:txBody>
          <a:bodyPr>
            <a:normAutofit/>
          </a:bodyPr>
          <a:lstStyle/>
          <a:p>
            <a:pPr marL="457200" indent="-457200">
              <a:buFont typeface="Wingdings" panose="05000000000000000000" pitchFamily="2" charset="2"/>
              <a:buChar char="q"/>
            </a:pPr>
            <a:r>
              <a:rPr lang="en-US" sz="2800" dirty="0"/>
              <a:t>Illinois Landmarks Illinois Preservation Heritage Fund Grant Program</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596529" y="0"/>
            <a:ext cx="6072557" cy="6902379"/>
          </a:xfrm>
        </p:spPr>
      </p:pic>
    </p:spTree>
    <p:extLst>
      <p:ext uri="{BB962C8B-B14F-4D97-AF65-F5344CB8AC3E}">
        <p14:creationId xmlns:p14="http://schemas.microsoft.com/office/powerpoint/2010/main" val="2774621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272"/>
            <a:ext cx="12285885" cy="9092021"/>
          </a:xfrm>
          <a:prstGeom prst="rect">
            <a:avLst/>
          </a:prstGeom>
        </p:spPr>
      </p:pic>
      <p:sp>
        <p:nvSpPr>
          <p:cNvPr id="2" name="Title 1"/>
          <p:cNvSpPr>
            <a:spLocks noGrp="1"/>
          </p:cNvSpPr>
          <p:nvPr>
            <p:ph type="title"/>
          </p:nvPr>
        </p:nvSpPr>
        <p:spPr>
          <a:xfrm>
            <a:off x="0" y="0"/>
            <a:ext cx="12191999" cy="615820"/>
          </a:xfrm>
        </p:spPr>
        <p:txBody>
          <a:bodyPr>
            <a:normAutofit/>
          </a:bodyPr>
          <a:lstStyle/>
          <a:p>
            <a:pPr algn="r"/>
            <a:r>
              <a:rPr lang="en-US" b="1" dirty="0">
                <a:solidFill>
                  <a:schemeClr val="bg1"/>
                </a:solidFill>
              </a:rPr>
              <a:t>Landmarks Illinois Preservation Heritage Fund Grant Program</a:t>
            </a:r>
            <a:endParaRPr lang="en-US" dirty="0">
              <a:solidFill>
                <a:schemeClr val="bg1"/>
              </a:solidFill>
            </a:endParaRPr>
          </a:p>
        </p:txBody>
      </p:sp>
      <p:sp>
        <p:nvSpPr>
          <p:cNvPr id="4" name="Text Placeholder 3"/>
          <p:cNvSpPr>
            <a:spLocks noGrp="1"/>
          </p:cNvSpPr>
          <p:nvPr>
            <p:ph type="body" sz="half" idx="2"/>
          </p:nvPr>
        </p:nvSpPr>
        <p:spPr>
          <a:xfrm>
            <a:off x="-128016" y="6199632"/>
            <a:ext cx="12285885" cy="384048"/>
          </a:xfrm>
        </p:spPr>
        <p:txBody>
          <a:bodyPr>
            <a:noAutofit/>
          </a:bodyPr>
          <a:lstStyle/>
          <a:p>
            <a:pPr algn="r">
              <a:spcBef>
                <a:spcPts val="0"/>
              </a:spcBef>
            </a:pPr>
            <a:r>
              <a:rPr lang="en-US" sz="1400" dirty="0">
                <a:solidFill>
                  <a:schemeClr val="bg1"/>
                </a:solidFill>
                <a:hlinkClick r:id="rId4"/>
              </a:rPr>
              <a:t>http://www.2ndpresbyterianfriends.org/preservation/previous-projects</a:t>
            </a:r>
            <a:r>
              <a:rPr lang="en-US" sz="1400" dirty="0">
                <a:solidFill>
                  <a:schemeClr val="bg1"/>
                </a:solidFill>
              </a:rPr>
              <a:t> </a:t>
            </a:r>
          </a:p>
          <a:p>
            <a:pPr algn="r">
              <a:spcBef>
                <a:spcPts val="0"/>
              </a:spcBef>
            </a:pPr>
            <a:r>
              <a:rPr lang="en-US" sz="1400" dirty="0">
                <a:solidFill>
                  <a:schemeClr val="bg1"/>
                </a:solidFill>
              </a:rPr>
              <a:t>Photo by Martin Cheung, </a:t>
            </a:r>
            <a:r>
              <a:rPr lang="en-US" sz="1400" dirty="0">
                <a:solidFill>
                  <a:schemeClr val="bg1"/>
                </a:solidFill>
                <a:hlinkClick r:id="rId5"/>
              </a:rPr>
              <a:t>http://www.chicagoarchitecture.org/2013/06/13/the-south-loops-revival-brings-new-appreciation-for-chicagos-landmark-second-presbyterian-church/second-exterior-modern/</a:t>
            </a:r>
            <a:r>
              <a:rPr lang="en-US" sz="1400" dirty="0">
                <a:solidFill>
                  <a:schemeClr val="bg1"/>
                </a:solidFill>
              </a:rPr>
              <a:t> </a:t>
            </a:r>
          </a:p>
        </p:txBody>
      </p:sp>
      <p:sp>
        <p:nvSpPr>
          <p:cNvPr id="3" name="TextBox 2"/>
          <p:cNvSpPr txBox="1"/>
          <p:nvPr/>
        </p:nvSpPr>
        <p:spPr>
          <a:xfrm>
            <a:off x="9267092" y="5460968"/>
            <a:ext cx="3018793" cy="738664"/>
          </a:xfrm>
          <a:prstGeom prst="rect">
            <a:avLst/>
          </a:prstGeom>
          <a:noFill/>
        </p:spPr>
        <p:txBody>
          <a:bodyPr wrap="square" rtlCol="0">
            <a:spAutoFit/>
          </a:bodyPr>
          <a:lstStyle/>
          <a:p>
            <a:r>
              <a:rPr lang="en-US" sz="1400" i="1" dirty="0"/>
              <a:t>Second Presbyterian Church in Chicago was a recipient of the Landmarks Illinois Preservation Heritage Fund Grant.</a:t>
            </a:r>
          </a:p>
        </p:txBody>
      </p:sp>
      <p:sp>
        <p:nvSpPr>
          <p:cNvPr id="6" name="TextBox 5"/>
          <p:cNvSpPr txBox="1"/>
          <p:nvPr/>
        </p:nvSpPr>
        <p:spPr>
          <a:xfrm>
            <a:off x="9290304" y="967154"/>
            <a:ext cx="2867565" cy="400110"/>
          </a:xfrm>
          <a:prstGeom prst="rect">
            <a:avLst/>
          </a:prstGeom>
          <a:noFill/>
        </p:spPr>
        <p:txBody>
          <a:bodyPr wrap="square" rtlCol="0">
            <a:spAutoFit/>
          </a:bodyPr>
          <a:lstStyle/>
          <a:p>
            <a:endParaRPr lang="en-US" sz="2000" dirty="0"/>
          </a:p>
        </p:txBody>
      </p:sp>
    </p:spTree>
    <p:extLst>
      <p:ext uri="{BB962C8B-B14F-4D97-AF65-F5344CB8AC3E}">
        <p14:creationId xmlns:p14="http://schemas.microsoft.com/office/powerpoint/2010/main" val="286997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613" y="0"/>
            <a:ext cx="10091443" cy="1325563"/>
          </a:xfrm>
        </p:spPr>
        <p:txBody>
          <a:bodyPr/>
          <a:lstStyle/>
          <a:p>
            <a:r>
              <a:rPr lang="en-US" b="1" dirty="0">
                <a:solidFill>
                  <a:schemeClr val="accent2">
                    <a:lumMod val="75000"/>
                  </a:schemeClr>
                </a:solidFill>
              </a:rPr>
              <a:t>Overview of Profiled Projects</a:t>
            </a:r>
          </a:p>
        </p:txBody>
      </p:sp>
      <p:sp>
        <p:nvSpPr>
          <p:cNvPr id="4" name="Text Placeholder 3"/>
          <p:cNvSpPr>
            <a:spLocks noGrp="1"/>
          </p:cNvSpPr>
          <p:nvPr>
            <p:ph idx="1"/>
          </p:nvPr>
        </p:nvSpPr>
        <p:spPr>
          <a:xfrm>
            <a:off x="817295" y="890124"/>
            <a:ext cx="10803542" cy="6125670"/>
          </a:xfrm>
        </p:spPr>
        <p:txBody>
          <a:bodyPr>
            <a:noAutofit/>
          </a:bodyPr>
          <a:lstStyle/>
          <a:p>
            <a:pPr marL="0" indent="0">
              <a:buNone/>
            </a:pPr>
            <a:r>
              <a:rPr lang="en-US" dirty="0"/>
              <a:t>1.	State Income Tax Credits </a:t>
            </a:r>
          </a:p>
          <a:p>
            <a:pPr marL="0" indent="0">
              <a:buNone/>
            </a:pPr>
            <a:r>
              <a:rPr lang="en-US" dirty="0"/>
              <a:t>2.	State Business Income Tax Credits </a:t>
            </a:r>
          </a:p>
          <a:p>
            <a:pPr marL="0" indent="0">
              <a:buNone/>
            </a:pPr>
            <a:r>
              <a:rPr lang="en-US" dirty="0"/>
              <a:t>3.	State Special Taxing Districts </a:t>
            </a:r>
          </a:p>
          <a:p>
            <a:pPr marL="0" indent="0">
              <a:buNone/>
            </a:pPr>
            <a:r>
              <a:rPr lang="en-US" dirty="0"/>
              <a:t>4.	Property Tax Freeze &amp; Local Property Tax Surcharge</a:t>
            </a:r>
          </a:p>
          <a:p>
            <a:pPr marL="0" indent="0">
              <a:buNone/>
            </a:pPr>
            <a:r>
              <a:rPr lang="en-US" dirty="0"/>
              <a:t>5.	Gaming Revenues </a:t>
            </a:r>
          </a:p>
          <a:p>
            <a:pPr marL="0" indent="0">
              <a:buNone/>
            </a:pPr>
            <a:r>
              <a:rPr lang="en-US" dirty="0"/>
              <a:t>6.	Direct Funding from State Governments</a:t>
            </a:r>
          </a:p>
          <a:p>
            <a:pPr marL="0" indent="0">
              <a:buNone/>
            </a:pPr>
            <a:r>
              <a:rPr lang="en-US" dirty="0"/>
              <a:t>7.	Direct Funding from Statewide Preservation Organizations</a:t>
            </a:r>
          </a:p>
          <a:p>
            <a:pPr marL="0" indent="0">
              <a:buNone/>
            </a:pPr>
            <a:r>
              <a:rPr lang="en-US" dirty="0"/>
              <a:t>8.	Loan Funds for Preservation Activities </a:t>
            </a:r>
          </a:p>
          <a:p>
            <a:pPr marL="514350" indent="-514350">
              <a:buAutoNum type="arabicPeriod" startAt="9"/>
            </a:pPr>
            <a:r>
              <a:rPr lang="en-US" dirty="0"/>
              <a:t>    Matching Funds for Endowments for History Organizations</a:t>
            </a:r>
          </a:p>
          <a:p>
            <a:pPr marL="514350" indent="-514350">
              <a:buAutoNum type="arabicPeriod" startAt="9"/>
            </a:pPr>
            <a:r>
              <a:rPr lang="en-US" sz="2800" dirty="0"/>
              <a:t>    Other Incentives or Funding for Heritage Projects</a:t>
            </a:r>
          </a:p>
          <a:p>
            <a:pPr marL="0" indent="0">
              <a:buNone/>
            </a:pPr>
            <a:r>
              <a:rPr lang="en-US" u="sng" dirty="0">
                <a:hlinkClick r:id="rId3"/>
              </a:rPr>
              <a:t>BASELINE http://www.oregon.gov/oprd/HCD/FINASST/Pages/index.aspx</a:t>
            </a:r>
            <a:endParaRPr lang="en-US" dirty="0"/>
          </a:p>
          <a:p>
            <a:pPr marL="0" indent="0">
              <a:buNone/>
            </a:pPr>
            <a:endParaRPr lang="en-US" sz="2800" dirty="0"/>
          </a:p>
          <a:p>
            <a:pPr marL="514350" indent="-514350">
              <a:buAutoNum type="arabicPeriod" startAt="10"/>
            </a:pPr>
            <a:endParaRPr lang="en-US" dirty="0"/>
          </a:p>
        </p:txBody>
      </p:sp>
      <p:sp>
        <p:nvSpPr>
          <p:cNvPr id="3" name="TextBox 2"/>
          <p:cNvSpPr txBox="1"/>
          <p:nvPr/>
        </p:nvSpPr>
        <p:spPr>
          <a:xfrm>
            <a:off x="8340191" y="1169624"/>
            <a:ext cx="3657600" cy="1938992"/>
          </a:xfrm>
          <a:prstGeom prst="rect">
            <a:avLst/>
          </a:prstGeom>
          <a:noFill/>
        </p:spPr>
        <p:txBody>
          <a:bodyPr wrap="square" rtlCol="0">
            <a:spAutoFit/>
          </a:bodyPr>
          <a:lstStyle/>
          <a:p>
            <a:pPr algn="ctr"/>
            <a:r>
              <a:rPr lang="en-US" sz="6000" b="1" dirty="0">
                <a:solidFill>
                  <a:schemeClr val="bg1"/>
                </a:solidFill>
              </a:rPr>
              <a:t>22 PROFILES</a:t>
            </a:r>
          </a:p>
        </p:txBody>
      </p:sp>
    </p:spTree>
    <p:extLst>
      <p:ext uri="{BB962C8B-B14F-4D97-AF65-F5344CB8AC3E}">
        <p14:creationId xmlns:p14="http://schemas.microsoft.com/office/powerpoint/2010/main" val="2137468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8. Loan Funds</a:t>
            </a:r>
          </a:p>
        </p:txBody>
      </p:sp>
      <p:sp>
        <p:nvSpPr>
          <p:cNvPr id="6" name="Text Placeholder 5"/>
          <p:cNvSpPr>
            <a:spLocks noGrp="1"/>
          </p:cNvSpPr>
          <p:nvPr>
            <p:ph type="body" sz="half" idx="2"/>
          </p:nvPr>
        </p:nvSpPr>
        <p:spPr>
          <a:xfrm>
            <a:off x="512064" y="2261062"/>
            <a:ext cx="4671124" cy="3607926"/>
          </a:xfrm>
          <a:pattFill prst="pct5">
            <a:fgClr>
              <a:schemeClr val="bg1">
                <a:lumMod val="75000"/>
              </a:schemeClr>
            </a:fgClr>
            <a:bgClr>
              <a:schemeClr val="bg1"/>
            </a:bgClr>
          </a:pattFill>
        </p:spPr>
        <p:txBody>
          <a:bodyPr>
            <a:normAutofit/>
          </a:bodyPr>
          <a:lstStyle/>
          <a:p>
            <a:pPr marL="457200" indent="-457200">
              <a:buFont typeface="Wingdings" panose="05000000000000000000" pitchFamily="2" charset="2"/>
              <a:buChar char="q"/>
            </a:pPr>
            <a:r>
              <a:rPr lang="en-US" sz="2800" dirty="0"/>
              <a:t>Maryland Heritage Area Authority Loan Program</a:t>
            </a:r>
          </a:p>
          <a:p>
            <a:pPr marL="457200" indent="-457200">
              <a:buFont typeface="Wingdings" panose="05000000000000000000" pitchFamily="2" charset="2"/>
              <a:buChar char="q"/>
            </a:pPr>
            <a:r>
              <a:rPr lang="en-US" sz="2800" dirty="0"/>
              <a:t>Maryland Historic Preservation Loan Fund  for Capital Projects</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112860" y="753859"/>
            <a:ext cx="7138482" cy="4910566"/>
          </a:xfrm>
        </p:spPr>
      </p:pic>
    </p:spTree>
    <p:extLst>
      <p:ext uri="{BB962C8B-B14F-4D97-AF65-F5344CB8AC3E}">
        <p14:creationId xmlns:p14="http://schemas.microsoft.com/office/powerpoint/2010/main" val="260360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 y="-1294727"/>
            <a:ext cx="12157869" cy="9224843"/>
          </a:xfrm>
          <a:prstGeom prst="rect">
            <a:avLst/>
          </a:prstGeom>
        </p:spPr>
      </p:pic>
      <p:sp>
        <p:nvSpPr>
          <p:cNvPr id="2" name="Title 1"/>
          <p:cNvSpPr>
            <a:spLocks noGrp="1"/>
          </p:cNvSpPr>
          <p:nvPr>
            <p:ph type="title"/>
          </p:nvPr>
        </p:nvSpPr>
        <p:spPr>
          <a:xfrm>
            <a:off x="0" y="0"/>
            <a:ext cx="12191999" cy="615820"/>
          </a:xfrm>
        </p:spPr>
        <p:txBody>
          <a:bodyPr>
            <a:normAutofit/>
          </a:bodyPr>
          <a:lstStyle/>
          <a:p>
            <a:pPr algn="r"/>
            <a:r>
              <a:rPr lang="en-US" b="1" dirty="0"/>
              <a:t>Maryland Heritage Area Authority Loan Program</a:t>
            </a:r>
            <a:endParaRPr lang="en-US" dirty="0"/>
          </a:p>
        </p:txBody>
      </p:sp>
      <p:sp>
        <p:nvSpPr>
          <p:cNvPr id="4" name="Text Placeholder 3"/>
          <p:cNvSpPr>
            <a:spLocks noGrp="1"/>
          </p:cNvSpPr>
          <p:nvPr>
            <p:ph type="body" sz="half" idx="2"/>
          </p:nvPr>
        </p:nvSpPr>
        <p:spPr>
          <a:xfrm>
            <a:off x="0" y="6565392"/>
            <a:ext cx="12157869" cy="292608"/>
          </a:xfrm>
        </p:spPr>
        <p:txBody>
          <a:bodyPr>
            <a:noAutofit/>
          </a:bodyPr>
          <a:lstStyle/>
          <a:p>
            <a:pPr algn="r"/>
            <a:r>
              <a:rPr lang="en-US" sz="1400" i="1" dirty="0">
                <a:solidFill>
                  <a:schemeClr val="bg1"/>
                </a:solidFill>
              </a:rPr>
              <a:t>Maryland Heritage Areas connect people, water, and land to tell a unique story about Maryland’s history. </a:t>
            </a:r>
            <a:r>
              <a:rPr lang="en-US" sz="1400" i="1" dirty="0">
                <a:solidFill>
                  <a:schemeClr val="bg1"/>
                </a:solidFill>
                <a:hlinkClick r:id="rId4"/>
              </a:rPr>
              <a:t>https://mht.maryland.gov/heritageareas.shtml</a:t>
            </a:r>
            <a:r>
              <a:rPr lang="en-US" sz="1400" i="1" dirty="0">
                <a:solidFill>
                  <a:schemeClr val="bg1"/>
                </a:solidFill>
              </a:rPr>
              <a:t> </a:t>
            </a:r>
          </a:p>
        </p:txBody>
      </p:sp>
      <p:sp>
        <p:nvSpPr>
          <p:cNvPr id="5" name="TextBox 4"/>
          <p:cNvSpPr txBox="1"/>
          <p:nvPr/>
        </p:nvSpPr>
        <p:spPr>
          <a:xfrm>
            <a:off x="9290304" y="967154"/>
            <a:ext cx="2867565" cy="400110"/>
          </a:xfrm>
          <a:prstGeom prst="rect">
            <a:avLst/>
          </a:prstGeom>
          <a:noFill/>
        </p:spPr>
        <p:txBody>
          <a:bodyPr wrap="square" rtlCol="0">
            <a:spAutoFit/>
          </a:bodyPr>
          <a:lstStyle/>
          <a:p>
            <a:endParaRPr lang="en-US" sz="2000" dirty="0"/>
          </a:p>
        </p:txBody>
      </p:sp>
    </p:spTree>
    <p:extLst>
      <p:ext uri="{BB962C8B-B14F-4D97-AF65-F5344CB8AC3E}">
        <p14:creationId xmlns:p14="http://schemas.microsoft.com/office/powerpoint/2010/main" val="201824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9. Endowments</a:t>
            </a:r>
          </a:p>
        </p:txBody>
      </p:sp>
      <p:sp>
        <p:nvSpPr>
          <p:cNvPr id="6" name="Text Placeholder 5"/>
          <p:cNvSpPr>
            <a:spLocks noGrp="1"/>
          </p:cNvSpPr>
          <p:nvPr>
            <p:ph type="body" sz="half" idx="2"/>
          </p:nvPr>
        </p:nvSpPr>
        <p:spPr>
          <a:xfrm>
            <a:off x="512064" y="2261062"/>
            <a:ext cx="4671124" cy="3607926"/>
          </a:xfrm>
        </p:spPr>
        <p:txBody>
          <a:bodyPr>
            <a:normAutofit/>
          </a:bodyPr>
          <a:lstStyle/>
          <a:p>
            <a:pPr marL="457200" indent="-457200">
              <a:buFont typeface="Wingdings" panose="05000000000000000000" pitchFamily="2" charset="2"/>
              <a:buChar char="q"/>
            </a:pPr>
            <a:r>
              <a:rPr lang="en-US" sz="2800" dirty="0"/>
              <a:t>New Jersey Cultural Trust Matching Grants for Endowments</a:t>
            </a:r>
          </a:p>
          <a:p>
            <a:pPr marL="457200" indent="-457200">
              <a:buFont typeface="Wingdings" panose="05000000000000000000" pitchFamily="2" charset="2"/>
              <a:buChar char="q"/>
            </a:pPr>
            <a:endParaRPr lang="en-US" sz="28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695252" y="103740"/>
            <a:ext cx="6158039" cy="7215621"/>
          </a:xfrm>
        </p:spPr>
      </p:pic>
    </p:spTree>
    <p:extLst>
      <p:ext uri="{BB962C8B-B14F-4D97-AF65-F5344CB8AC3E}">
        <p14:creationId xmlns:p14="http://schemas.microsoft.com/office/powerpoint/2010/main" val="2149277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2"/>
            <a:ext cx="6689447" cy="6858000"/>
          </a:xfrm>
          <a:prstGeom prst="rect">
            <a:avLst/>
          </a:prstGeom>
        </p:spPr>
      </p:pic>
      <p:sp>
        <p:nvSpPr>
          <p:cNvPr id="2" name="Title 1"/>
          <p:cNvSpPr>
            <a:spLocks noGrp="1"/>
          </p:cNvSpPr>
          <p:nvPr>
            <p:ph type="title"/>
          </p:nvPr>
        </p:nvSpPr>
        <p:spPr>
          <a:xfrm>
            <a:off x="7552944" y="-2"/>
            <a:ext cx="4639054" cy="2450593"/>
          </a:xfrm>
        </p:spPr>
        <p:txBody>
          <a:bodyPr>
            <a:normAutofit/>
          </a:bodyPr>
          <a:lstStyle/>
          <a:p>
            <a:pPr algn="r"/>
            <a:r>
              <a:rPr lang="en-US" b="1" dirty="0"/>
              <a:t>New Jersey Cultural Trust Matching Endowment Funds for History </a:t>
            </a:r>
            <a:br>
              <a:rPr lang="en-US" b="1" dirty="0"/>
            </a:br>
            <a:r>
              <a:rPr lang="en-US" b="1" dirty="0"/>
              <a:t>Organizations</a:t>
            </a:r>
          </a:p>
        </p:txBody>
      </p:sp>
      <p:sp>
        <p:nvSpPr>
          <p:cNvPr id="4" name="Text Placeholder 3"/>
          <p:cNvSpPr>
            <a:spLocks noGrp="1"/>
          </p:cNvSpPr>
          <p:nvPr>
            <p:ph type="body" sz="half" idx="2"/>
          </p:nvPr>
        </p:nvSpPr>
        <p:spPr>
          <a:xfrm>
            <a:off x="0" y="6388925"/>
            <a:ext cx="12157869" cy="469074"/>
          </a:xfrm>
        </p:spPr>
        <p:txBody>
          <a:bodyPr>
            <a:noAutofit/>
          </a:bodyPr>
          <a:lstStyle/>
          <a:p>
            <a:pPr algn="r">
              <a:spcBef>
                <a:spcPts val="0"/>
              </a:spcBef>
            </a:pPr>
            <a:r>
              <a:rPr lang="en-US" sz="1400" i="1" dirty="0"/>
              <a:t>Website of the New Jersey Cultural Trust describing endowment matching program. </a:t>
            </a:r>
          </a:p>
          <a:p>
            <a:pPr algn="r">
              <a:spcBef>
                <a:spcPts val="0"/>
              </a:spcBef>
            </a:pPr>
            <a:r>
              <a:rPr lang="en-US" sz="1400" i="1" dirty="0">
                <a:hlinkClick r:id="rId4"/>
              </a:rPr>
              <a:t>http://www.nj.gov/state/culturaltrust/dos_ct_information.html</a:t>
            </a:r>
            <a:r>
              <a:rPr lang="en-US" sz="1400" i="1" dirty="0"/>
              <a:t> </a:t>
            </a:r>
          </a:p>
        </p:txBody>
      </p:sp>
      <p:sp>
        <p:nvSpPr>
          <p:cNvPr id="5" name="TextBox 4"/>
          <p:cNvSpPr txBox="1"/>
          <p:nvPr/>
        </p:nvSpPr>
        <p:spPr>
          <a:xfrm>
            <a:off x="7805927" y="3001844"/>
            <a:ext cx="4133088" cy="707886"/>
          </a:xfrm>
          <a:prstGeom prst="rect">
            <a:avLst/>
          </a:prstGeom>
          <a:noFill/>
        </p:spPr>
        <p:txBody>
          <a:bodyPr wrap="square" rtlCol="0">
            <a:spAutoFit/>
          </a:bodyPr>
          <a:lstStyle/>
          <a:p>
            <a:pPr>
              <a:lnSpc>
                <a:spcPct val="100000"/>
              </a:lnSpc>
            </a:pPr>
            <a:endParaRPr lang="en-US" sz="2000" dirty="0"/>
          </a:p>
          <a:p>
            <a:endParaRPr lang="en-US" sz="2000" dirty="0"/>
          </a:p>
        </p:txBody>
      </p:sp>
    </p:spTree>
    <p:extLst>
      <p:ext uri="{BB962C8B-B14F-4D97-AF65-F5344CB8AC3E}">
        <p14:creationId xmlns:p14="http://schemas.microsoft.com/office/powerpoint/2010/main" val="255836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10. Other Incentives or Funding for Heritage Projects</a:t>
            </a:r>
          </a:p>
        </p:txBody>
      </p:sp>
      <p:sp>
        <p:nvSpPr>
          <p:cNvPr id="3" name="Content Placeholder 2"/>
          <p:cNvSpPr>
            <a:spLocks noGrp="1"/>
          </p:cNvSpPr>
          <p:nvPr>
            <p:ph idx="1"/>
          </p:nvPr>
        </p:nvSpPr>
        <p:spPr>
          <a:xfrm>
            <a:off x="5676802" y="476250"/>
            <a:ext cx="6172200" cy="4873625"/>
          </a:xfrm>
        </p:spPr>
        <p:txBody>
          <a:bodyPr>
            <a:noAutofit/>
          </a:bodyPr>
          <a:lstStyle/>
          <a:p>
            <a:pPr marL="457200" indent="-457200">
              <a:buFont typeface="Wingdings" panose="05000000000000000000" pitchFamily="2" charset="2"/>
              <a:buChar char="q"/>
            </a:pPr>
            <a:r>
              <a:rPr lang="en-US" dirty="0"/>
              <a:t>Oregon Cultural Trust Grant Programs</a:t>
            </a:r>
          </a:p>
          <a:p>
            <a:pPr marL="457200" indent="-457200">
              <a:buFont typeface="Wingdings" panose="05000000000000000000" pitchFamily="2" charset="2"/>
              <a:buChar char="q"/>
            </a:pPr>
            <a:r>
              <a:rPr lang="en-US" dirty="0"/>
              <a:t>Bergen County New Jersey Heritage Trust Fund</a:t>
            </a:r>
          </a:p>
          <a:p>
            <a:pPr marL="457200" indent="-457200">
              <a:buFont typeface="Wingdings" panose="05000000000000000000" pitchFamily="2" charset="2"/>
              <a:buChar char="q"/>
            </a:pPr>
            <a:r>
              <a:rPr lang="en-US" dirty="0"/>
              <a:t>Snohomish County WA Community Heritage Grants</a:t>
            </a:r>
          </a:p>
          <a:p>
            <a:pPr marL="457200" indent="-457200">
              <a:buFont typeface="Wingdings" panose="05000000000000000000" pitchFamily="2" charset="2"/>
              <a:buChar char="q"/>
            </a:pPr>
            <a:r>
              <a:rPr lang="en-US" dirty="0"/>
              <a:t>Maryland Traditions Grants</a:t>
            </a:r>
          </a:p>
          <a:p>
            <a:pPr marL="457200" indent="-457200">
              <a:buFont typeface="Wingdings" panose="05000000000000000000" pitchFamily="2" charset="2"/>
              <a:buChar char="q"/>
            </a:pPr>
            <a:r>
              <a:rPr lang="en-US" dirty="0"/>
              <a:t>Vermont Downtown and Village Center Sales Tax Reallocation Program</a:t>
            </a:r>
          </a:p>
          <a:p>
            <a:pPr marL="457200" indent="-457200">
              <a:buFont typeface="Wingdings" panose="05000000000000000000" pitchFamily="2" charset="2"/>
              <a:buChar char="q"/>
            </a:pPr>
            <a:r>
              <a:rPr lang="en-US" dirty="0"/>
              <a:t>Cook County Illinois Permit Fee Waiver Program</a:t>
            </a:r>
          </a:p>
        </p:txBody>
      </p:sp>
    </p:spTree>
    <p:extLst>
      <p:ext uri="{BB962C8B-B14F-4D97-AF65-F5344CB8AC3E}">
        <p14:creationId xmlns:p14="http://schemas.microsoft.com/office/powerpoint/2010/main" val="161973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7563" cy="6400800"/>
          </a:xfrm>
          <a:prstGeom prst="rect">
            <a:avLst/>
          </a:prstGeom>
        </p:spPr>
      </p:pic>
      <p:sp>
        <p:nvSpPr>
          <p:cNvPr id="6" name="Rectangle 5"/>
          <p:cNvSpPr/>
          <p:nvPr/>
        </p:nvSpPr>
        <p:spPr>
          <a:xfrm>
            <a:off x="0" y="0"/>
            <a:ext cx="12210088" cy="64770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0"/>
            <a:ext cx="12191999" cy="615820"/>
          </a:xfrm>
        </p:spPr>
        <p:txBody>
          <a:bodyPr>
            <a:normAutofit/>
          </a:bodyPr>
          <a:lstStyle/>
          <a:p>
            <a:pPr algn="r"/>
            <a:r>
              <a:rPr lang="en-US" b="1" dirty="0">
                <a:solidFill>
                  <a:schemeClr val="bg1"/>
                </a:solidFill>
              </a:rPr>
              <a:t>Oregon Cultural Trust Matching Grant Programs</a:t>
            </a:r>
            <a:endParaRPr lang="en-US" dirty="0">
              <a:solidFill>
                <a:schemeClr val="bg1"/>
              </a:solidFill>
            </a:endParaRPr>
          </a:p>
        </p:txBody>
      </p:sp>
      <p:sp>
        <p:nvSpPr>
          <p:cNvPr id="4" name="Text Placeholder 3"/>
          <p:cNvSpPr>
            <a:spLocks noGrp="1"/>
          </p:cNvSpPr>
          <p:nvPr>
            <p:ph type="body" sz="half" idx="2"/>
          </p:nvPr>
        </p:nvSpPr>
        <p:spPr>
          <a:xfrm>
            <a:off x="0" y="6400800"/>
            <a:ext cx="12157869" cy="457200"/>
          </a:xfrm>
        </p:spPr>
        <p:txBody>
          <a:bodyPr>
            <a:noAutofit/>
          </a:bodyPr>
          <a:lstStyle/>
          <a:p>
            <a:pPr algn="r"/>
            <a:r>
              <a:rPr lang="en-US" sz="1400" dirty="0"/>
              <a:t>The National Society of the Colonial Dames in Oregon was awarded a $40,000 grant to support the structural stabilization of the Hoover-Minthorn House Museum in Newberg, Oregon in 2016. Photo source: </a:t>
            </a:r>
            <a:r>
              <a:rPr lang="en-US" sz="1400" dirty="0">
                <a:hlinkClick r:id="rId4"/>
              </a:rPr>
              <a:t>http://www.hooverminthorn.org/</a:t>
            </a:r>
            <a:r>
              <a:rPr lang="en-US" sz="1400" dirty="0"/>
              <a:t> </a:t>
            </a:r>
          </a:p>
        </p:txBody>
      </p:sp>
    </p:spTree>
    <p:extLst>
      <p:ext uri="{BB962C8B-B14F-4D97-AF65-F5344CB8AC3E}">
        <p14:creationId xmlns:p14="http://schemas.microsoft.com/office/powerpoint/2010/main" val="3619426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4008"/>
            <a:ext cx="12283710" cy="8237312"/>
          </a:xfrm>
          <a:prstGeom prst="rect">
            <a:avLst/>
          </a:prstGeom>
        </p:spPr>
      </p:pic>
      <p:sp>
        <p:nvSpPr>
          <p:cNvPr id="2" name="Title 1"/>
          <p:cNvSpPr>
            <a:spLocks noGrp="1"/>
          </p:cNvSpPr>
          <p:nvPr>
            <p:ph type="title"/>
          </p:nvPr>
        </p:nvSpPr>
        <p:spPr>
          <a:xfrm>
            <a:off x="0" y="-1"/>
            <a:ext cx="12191999" cy="1063691"/>
          </a:xfrm>
        </p:spPr>
        <p:txBody>
          <a:bodyPr>
            <a:normAutofit/>
          </a:bodyPr>
          <a:lstStyle/>
          <a:p>
            <a:pPr algn="r"/>
            <a:r>
              <a:rPr lang="en-US" b="1" dirty="0"/>
              <a:t>Bergen County, NJ County Bonds For Open Space And Historic Preservation</a:t>
            </a:r>
            <a:endParaRPr lang="en-US" dirty="0"/>
          </a:p>
        </p:txBody>
      </p:sp>
      <p:sp>
        <p:nvSpPr>
          <p:cNvPr id="4" name="Text Placeholder 3"/>
          <p:cNvSpPr>
            <a:spLocks noGrp="1"/>
          </p:cNvSpPr>
          <p:nvPr>
            <p:ph type="body" sz="half" idx="2"/>
          </p:nvPr>
        </p:nvSpPr>
        <p:spPr>
          <a:xfrm>
            <a:off x="0" y="6412375"/>
            <a:ext cx="12157869" cy="445625"/>
          </a:xfrm>
        </p:spPr>
        <p:txBody>
          <a:bodyPr>
            <a:noAutofit/>
          </a:bodyPr>
          <a:lstStyle/>
          <a:p>
            <a:pPr algn="r"/>
            <a:r>
              <a:rPr lang="en-US" sz="1400" dirty="0">
                <a:solidFill>
                  <a:schemeClr val="bg1"/>
                </a:solidFill>
              </a:rPr>
              <a:t>The 11-year restoration and reuse of the 1891 Darlington Schoolhouse in Mahwah, NJ was supported with funds from the Bergen County </a:t>
            </a:r>
            <a:r>
              <a:rPr lang="en-US" sz="1400" dirty="0"/>
              <a:t>Open Space and Historic </a:t>
            </a:r>
            <a:r>
              <a:rPr lang="en-US" sz="1400" dirty="0">
                <a:solidFill>
                  <a:schemeClr val="bg1"/>
                </a:solidFill>
              </a:rPr>
              <a:t>Preservation Trust Fund.  Photo source: NorthJersey.com More information: </a:t>
            </a:r>
            <a:r>
              <a:rPr lang="en-US" sz="1400" dirty="0">
                <a:solidFill>
                  <a:schemeClr val="bg1"/>
                </a:solidFill>
                <a:hlinkClick r:id="rId4"/>
              </a:rPr>
              <a:t>https://www.nynjtc.org/content/darlington-schoolhouse</a:t>
            </a:r>
            <a:r>
              <a:rPr lang="en-US" sz="1400" dirty="0">
                <a:solidFill>
                  <a:schemeClr val="bg1"/>
                </a:solidFill>
              </a:rPr>
              <a:t>  </a:t>
            </a:r>
          </a:p>
        </p:txBody>
      </p:sp>
    </p:spTree>
    <p:extLst>
      <p:ext uri="{BB962C8B-B14F-4D97-AF65-F5344CB8AC3E}">
        <p14:creationId xmlns:p14="http://schemas.microsoft.com/office/powerpoint/2010/main" val="358447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66" y="562449"/>
            <a:ext cx="12831093" cy="8606222"/>
          </a:xfrm>
          <a:prstGeom prst="rect">
            <a:avLst/>
          </a:prstGeom>
        </p:spPr>
      </p:pic>
      <p:sp>
        <p:nvSpPr>
          <p:cNvPr id="2" name="Title 1"/>
          <p:cNvSpPr>
            <a:spLocks noGrp="1"/>
          </p:cNvSpPr>
          <p:nvPr>
            <p:ph type="title"/>
          </p:nvPr>
        </p:nvSpPr>
        <p:spPr>
          <a:xfrm>
            <a:off x="18089" y="16183"/>
            <a:ext cx="12191999" cy="546266"/>
          </a:xfrm>
        </p:spPr>
        <p:txBody>
          <a:bodyPr>
            <a:normAutofit/>
          </a:bodyPr>
          <a:lstStyle/>
          <a:p>
            <a:pPr algn="r"/>
            <a:r>
              <a:rPr lang="en-US" b="1" dirty="0"/>
              <a:t>Snohomish County, WA Community Heritage Grant Program </a:t>
            </a:r>
            <a:endParaRPr lang="en-US" dirty="0"/>
          </a:p>
        </p:txBody>
      </p:sp>
      <p:sp>
        <p:nvSpPr>
          <p:cNvPr id="6" name="Rectangle 5"/>
          <p:cNvSpPr/>
          <p:nvPr/>
        </p:nvSpPr>
        <p:spPr>
          <a:xfrm>
            <a:off x="0" y="6543304"/>
            <a:ext cx="12210088" cy="32627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0" y="6543304"/>
            <a:ext cx="12157869" cy="314696"/>
          </a:xfrm>
        </p:spPr>
        <p:txBody>
          <a:bodyPr>
            <a:noAutofit/>
          </a:bodyPr>
          <a:lstStyle/>
          <a:p>
            <a:pPr algn="r"/>
            <a:r>
              <a:rPr lang="en-US" sz="1400" dirty="0">
                <a:solidFill>
                  <a:schemeClr val="bg1"/>
                </a:solidFill>
              </a:rPr>
              <a:t>The Everett Library mural preservation was funded by Snohomish County’s Community Heritage Grant Program. </a:t>
            </a:r>
            <a:r>
              <a:rPr lang="en-US" sz="1400" dirty="0">
                <a:solidFill>
                  <a:schemeClr val="bg1"/>
                </a:solidFill>
                <a:hlinkClick r:id="rId4"/>
              </a:rPr>
              <a:t>http://www.preservewa.org/News178.aspx</a:t>
            </a:r>
            <a:r>
              <a:rPr lang="en-US" sz="1400" dirty="0">
                <a:solidFill>
                  <a:schemeClr val="bg1"/>
                </a:solidFill>
              </a:rPr>
              <a:t> </a:t>
            </a:r>
          </a:p>
        </p:txBody>
      </p:sp>
    </p:spTree>
    <p:extLst>
      <p:ext uri="{BB962C8B-B14F-4D97-AF65-F5344CB8AC3E}">
        <p14:creationId xmlns:p14="http://schemas.microsoft.com/office/powerpoint/2010/main" val="23788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10089" cy="6858001"/>
          </a:xfrm>
          <a:prstGeom prst="rect">
            <a:avLst/>
          </a:prstGeom>
        </p:spPr>
      </p:pic>
      <p:sp>
        <p:nvSpPr>
          <p:cNvPr id="2" name="Title 1"/>
          <p:cNvSpPr>
            <a:spLocks noGrp="1"/>
          </p:cNvSpPr>
          <p:nvPr>
            <p:ph type="title"/>
          </p:nvPr>
        </p:nvSpPr>
        <p:spPr>
          <a:xfrm>
            <a:off x="0" y="-1"/>
            <a:ext cx="12191999" cy="634483"/>
          </a:xfrm>
        </p:spPr>
        <p:txBody>
          <a:bodyPr>
            <a:normAutofit/>
          </a:bodyPr>
          <a:lstStyle/>
          <a:p>
            <a:pPr algn="r"/>
            <a:r>
              <a:rPr lang="en-US" b="1" dirty="0">
                <a:solidFill>
                  <a:schemeClr val="bg1"/>
                </a:solidFill>
              </a:rPr>
              <a:t>Maryland Traditions Project Grants</a:t>
            </a:r>
            <a:endParaRPr lang="en-US" dirty="0">
              <a:solidFill>
                <a:schemeClr val="bg1"/>
              </a:solidFill>
            </a:endParaRPr>
          </a:p>
        </p:txBody>
      </p:sp>
      <p:sp>
        <p:nvSpPr>
          <p:cNvPr id="5" name="Rectangle 4"/>
          <p:cNvSpPr/>
          <p:nvPr/>
        </p:nvSpPr>
        <p:spPr>
          <a:xfrm>
            <a:off x="0" y="6412374"/>
            <a:ext cx="12210088" cy="445625"/>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0" y="6412375"/>
            <a:ext cx="12157869" cy="445625"/>
          </a:xfrm>
        </p:spPr>
        <p:txBody>
          <a:bodyPr>
            <a:noAutofit/>
          </a:bodyPr>
          <a:lstStyle/>
          <a:p>
            <a:pPr algn="r"/>
            <a:r>
              <a:rPr lang="en-US" sz="1400" dirty="0">
                <a:solidFill>
                  <a:schemeClr val="bg1"/>
                </a:solidFill>
              </a:rPr>
              <a:t>Dia de los Muertos Traditions, produced by Creative Alliance and Artesanas Mexicanas, received an award of $5,000 from the Maryland Tradition Project Grants for 2017. The program honors Day of the Dead beliefs and its folkloric art forms. </a:t>
            </a:r>
            <a:r>
              <a:rPr lang="en-US" sz="1400" dirty="0">
                <a:solidFill>
                  <a:schemeClr val="bg1"/>
                </a:solidFill>
                <a:hlinkClick r:id="rId4"/>
              </a:rPr>
              <a:t>http://www.creativealliance.org/events/2016/community-altars-dia-de-los-muertos</a:t>
            </a:r>
            <a:r>
              <a:rPr lang="en-US" sz="1400" dirty="0">
                <a:solidFill>
                  <a:schemeClr val="bg1"/>
                </a:solidFill>
              </a:rPr>
              <a:t> </a:t>
            </a:r>
          </a:p>
        </p:txBody>
      </p:sp>
    </p:spTree>
    <p:extLst>
      <p:ext uri="{BB962C8B-B14F-4D97-AF65-F5344CB8AC3E}">
        <p14:creationId xmlns:p14="http://schemas.microsoft.com/office/powerpoint/2010/main" val="196138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15550"/>
          </a:xfrm>
        </p:spPr>
        <p:txBody>
          <a:bodyPr>
            <a:normAutofit/>
          </a:bodyPr>
          <a:lstStyle/>
          <a:p>
            <a:r>
              <a:rPr lang="en-US" sz="4400" b="1" dirty="0">
                <a:solidFill>
                  <a:schemeClr val="accent4">
                    <a:lumMod val="50000"/>
                  </a:schemeClr>
                </a:solidFill>
              </a:rPr>
              <a:t>Conclusion</a:t>
            </a:r>
          </a:p>
        </p:txBody>
      </p:sp>
      <p:sp>
        <p:nvSpPr>
          <p:cNvPr id="3" name="Content Placeholder 2"/>
          <p:cNvSpPr>
            <a:spLocks noGrp="1"/>
          </p:cNvSpPr>
          <p:nvPr>
            <p:ph idx="1"/>
          </p:nvPr>
        </p:nvSpPr>
        <p:spPr>
          <a:xfrm>
            <a:off x="4612460" y="768743"/>
            <a:ext cx="7388028" cy="6202545"/>
          </a:xfrm>
        </p:spPr>
        <p:txBody>
          <a:bodyPr>
            <a:normAutofit/>
          </a:bodyPr>
          <a:lstStyle/>
          <a:p>
            <a:r>
              <a:rPr lang="en-US" dirty="0"/>
              <a:t>This report is intended to stimulate action</a:t>
            </a:r>
          </a:p>
          <a:p>
            <a:r>
              <a:rPr lang="en-US" dirty="0"/>
              <a:t>Use all available incentives, create new</a:t>
            </a:r>
          </a:p>
          <a:p>
            <a:r>
              <a:rPr lang="en-US" dirty="0"/>
              <a:t>Think collectively, work with others in region</a:t>
            </a:r>
          </a:p>
          <a:p>
            <a:r>
              <a:rPr lang="en-US" dirty="0"/>
              <a:t>Oregon Heritage Commission to identify tools needed and find partners</a:t>
            </a:r>
          </a:p>
          <a:p>
            <a:r>
              <a:rPr lang="en-US" dirty="0"/>
              <a:t>Oregon Heritage to provide technical assistance to you for county and local efforts</a:t>
            </a:r>
          </a:p>
          <a:p>
            <a:pPr marL="0" indent="0">
              <a:buNone/>
            </a:pPr>
            <a:endParaRPr lang="en-US" dirty="0"/>
          </a:p>
        </p:txBody>
      </p:sp>
    </p:spTree>
    <p:extLst>
      <p:ext uri="{BB962C8B-B14F-4D97-AF65-F5344CB8AC3E}">
        <p14:creationId xmlns:p14="http://schemas.microsoft.com/office/powerpoint/2010/main" val="75749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1. State Income Tax Credits</a:t>
            </a:r>
          </a:p>
        </p:txBody>
      </p:sp>
      <p:sp>
        <p:nvSpPr>
          <p:cNvPr id="6" name="Text Placeholder 5"/>
          <p:cNvSpPr>
            <a:spLocks noGrp="1"/>
          </p:cNvSpPr>
          <p:nvPr>
            <p:ph type="body" sz="half" idx="2"/>
          </p:nvPr>
        </p:nvSpPr>
        <p:spPr>
          <a:xfrm>
            <a:off x="512064" y="2261062"/>
            <a:ext cx="4671124" cy="3607926"/>
          </a:xfrm>
        </p:spPr>
        <p:txBody>
          <a:bodyPr>
            <a:normAutofit/>
          </a:bodyPr>
          <a:lstStyle/>
          <a:p>
            <a:pPr marL="457200" indent="-457200">
              <a:lnSpc>
                <a:spcPct val="100000"/>
              </a:lnSpc>
              <a:buFont typeface="Wingdings" panose="05000000000000000000" pitchFamily="2" charset="2"/>
              <a:buChar char="q"/>
            </a:pPr>
            <a:r>
              <a:rPr lang="en-US" sz="2800" dirty="0"/>
              <a:t>Oklahoma State Income Tax Credit for Commercial Properties</a:t>
            </a:r>
          </a:p>
          <a:p>
            <a:pPr marL="457200" indent="-457200">
              <a:lnSpc>
                <a:spcPct val="100000"/>
              </a:lnSpc>
              <a:buFont typeface="Wingdings" panose="05000000000000000000" pitchFamily="2" charset="2"/>
              <a:buChar char="q"/>
            </a:pPr>
            <a:r>
              <a:rPr lang="en-US" sz="2800" dirty="0"/>
              <a:t>Virginia State Income Tax Credit for Residential Properties</a:t>
            </a:r>
          </a:p>
        </p:txBody>
      </p:sp>
      <p:pic>
        <p:nvPicPr>
          <p:cNvPr id="11" name="Content Placeholder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6149947" y="117344"/>
            <a:ext cx="5219363" cy="6623311"/>
          </a:xfrm>
        </p:spPr>
      </p:pic>
    </p:spTree>
    <p:extLst>
      <p:ext uri="{BB962C8B-B14F-4D97-AF65-F5344CB8AC3E}">
        <p14:creationId xmlns:p14="http://schemas.microsoft.com/office/powerpoint/2010/main" val="2657997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attFill prst="pct5">
            <a:fgClr>
              <a:schemeClr val="accent1"/>
            </a:fgClr>
            <a:bgClr>
              <a:schemeClr val="bg1"/>
            </a:bgClr>
          </a:pattFill>
        </p:spPr>
        <p:txBody>
          <a:bodyPr>
            <a:normAutofit/>
          </a:bodyPr>
          <a:lstStyle/>
          <a:p>
            <a:r>
              <a:rPr lang="en-US" sz="4400" b="1" dirty="0">
                <a:solidFill>
                  <a:schemeClr val="accent4">
                    <a:lumMod val="50000"/>
                  </a:schemeClr>
                </a:solidFill>
              </a:rPr>
              <a:t>What you can do tomorrow </a:t>
            </a:r>
          </a:p>
        </p:txBody>
      </p:sp>
      <p:sp>
        <p:nvSpPr>
          <p:cNvPr id="3" name="Content Placeholder 2"/>
          <p:cNvSpPr>
            <a:spLocks noGrp="1"/>
          </p:cNvSpPr>
          <p:nvPr>
            <p:ph idx="1"/>
          </p:nvPr>
        </p:nvSpPr>
        <p:spPr>
          <a:xfrm>
            <a:off x="5183188" y="841573"/>
            <a:ext cx="6172200" cy="5866724"/>
          </a:xfrm>
        </p:spPr>
        <p:txBody>
          <a:bodyPr>
            <a:normAutofit fontScale="92500" lnSpcReduction="20000"/>
          </a:bodyPr>
          <a:lstStyle/>
          <a:p>
            <a:r>
              <a:rPr lang="en-US" sz="2800" dirty="0"/>
              <a:t>Contact City Council and State Reps to discuss your organization’s work</a:t>
            </a:r>
          </a:p>
          <a:p>
            <a:r>
              <a:rPr lang="en-US" sz="2800" dirty="0"/>
              <a:t>Invite elected officials to your next event</a:t>
            </a:r>
          </a:p>
          <a:p>
            <a:r>
              <a:rPr lang="en-US" sz="2800" dirty="0"/>
              <a:t>Hold a regional heritage organizations about new incentives to pursue</a:t>
            </a:r>
          </a:p>
          <a:p>
            <a:r>
              <a:rPr lang="en-US" sz="2800" dirty="0"/>
              <a:t>Support Oregon Cultural Trust</a:t>
            </a:r>
          </a:p>
          <a:p>
            <a:pPr lvl="1"/>
            <a:r>
              <a:rPr lang="en-US" dirty="0"/>
              <a:t>List your organization as partner</a:t>
            </a:r>
          </a:p>
          <a:p>
            <a:pPr lvl="1"/>
            <a:r>
              <a:rPr lang="en-US" dirty="0"/>
              <a:t>Promote tax credit locally</a:t>
            </a:r>
          </a:p>
          <a:p>
            <a:pPr lvl="1"/>
            <a:r>
              <a:rPr lang="en-US" dirty="0"/>
              <a:t>Send thank you letters to those that donate to tax credit program</a:t>
            </a:r>
          </a:p>
          <a:p>
            <a:r>
              <a:rPr lang="en-US" sz="2800" dirty="0"/>
              <a:t>Promote any existing county incentive program</a:t>
            </a:r>
          </a:p>
          <a:p>
            <a:pPr lvl="1"/>
            <a:r>
              <a:rPr lang="en-US" dirty="0"/>
              <a:t>Make county officials aware of your organization </a:t>
            </a:r>
          </a:p>
          <a:p>
            <a:pPr lvl="1"/>
            <a:r>
              <a:rPr lang="en-US" dirty="0"/>
              <a:t>Make sure heritage is part of tourism funding </a:t>
            </a:r>
          </a:p>
          <a:p>
            <a:endParaRPr lang="en-US" sz="2800" dirty="0"/>
          </a:p>
          <a:p>
            <a:pPr marL="0" indent="0">
              <a:buNone/>
            </a:pPr>
            <a:endParaRPr lang="en-US" dirty="0"/>
          </a:p>
        </p:txBody>
      </p:sp>
    </p:spTree>
    <p:extLst>
      <p:ext uri="{BB962C8B-B14F-4D97-AF65-F5344CB8AC3E}">
        <p14:creationId xmlns:p14="http://schemas.microsoft.com/office/powerpoint/2010/main" val="664070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34145" y="2536870"/>
            <a:ext cx="4411255" cy="2043449"/>
          </a:xfrm>
          <a:prstGeom prst="rect">
            <a:avLst/>
          </a:prstGeom>
        </p:spPr>
      </p:pic>
      <p:sp>
        <p:nvSpPr>
          <p:cNvPr id="6" name="Title 5"/>
          <p:cNvSpPr>
            <a:spLocks noGrp="1"/>
          </p:cNvSpPr>
          <p:nvPr>
            <p:ph type="ctrTitle"/>
          </p:nvPr>
        </p:nvSpPr>
        <p:spPr>
          <a:xfrm>
            <a:off x="1603992" y="744467"/>
            <a:ext cx="9144000" cy="1140977"/>
          </a:xfrm>
        </p:spPr>
        <p:txBody>
          <a:bodyPr>
            <a:normAutofit fontScale="90000"/>
          </a:bodyPr>
          <a:lstStyle/>
          <a:p>
            <a:r>
              <a:rPr lang="en-US" sz="4400" b="1" dirty="0">
                <a:solidFill>
                  <a:schemeClr val="accent2">
                    <a:lumMod val="75000"/>
                  </a:schemeClr>
                </a:solidFill>
              </a:rPr>
              <a:t>THANK YOU!</a:t>
            </a:r>
            <a:br>
              <a:rPr lang="en-US" sz="4400" b="1" dirty="0">
                <a:solidFill>
                  <a:schemeClr val="accent2">
                    <a:lumMod val="75000"/>
                  </a:schemeClr>
                </a:solidFill>
              </a:rPr>
            </a:br>
            <a:endParaRPr lang="en-US" sz="4400" b="1" dirty="0"/>
          </a:p>
        </p:txBody>
      </p:sp>
      <p:sp>
        <p:nvSpPr>
          <p:cNvPr id="2" name="Rectangle 1"/>
          <p:cNvSpPr/>
          <p:nvPr/>
        </p:nvSpPr>
        <p:spPr>
          <a:xfrm>
            <a:off x="5847845" y="2536870"/>
            <a:ext cx="6096000" cy="3046988"/>
          </a:xfrm>
          <a:prstGeom prst="rect">
            <a:avLst/>
          </a:prstGeom>
        </p:spPr>
        <p:txBody>
          <a:bodyPr>
            <a:spAutoFit/>
          </a:bodyPr>
          <a:lstStyle/>
          <a:p>
            <a:pPr algn="r">
              <a:lnSpc>
                <a:spcPct val="120000"/>
              </a:lnSpc>
              <a:spcBef>
                <a:spcPts val="0"/>
              </a:spcBef>
            </a:pPr>
            <a:r>
              <a:rPr lang="en-US" sz="3200" b="1" dirty="0"/>
              <a:t>Donna Ann Harris</a:t>
            </a:r>
          </a:p>
          <a:p>
            <a:pPr algn="r">
              <a:lnSpc>
                <a:spcPct val="120000"/>
              </a:lnSpc>
              <a:spcBef>
                <a:spcPts val="0"/>
              </a:spcBef>
            </a:pPr>
            <a:r>
              <a:rPr lang="en-US" sz="3200" dirty="0"/>
              <a:t>422 South Camac Street</a:t>
            </a:r>
          </a:p>
          <a:p>
            <a:pPr algn="r">
              <a:lnSpc>
                <a:spcPct val="120000"/>
              </a:lnSpc>
              <a:spcBef>
                <a:spcPts val="0"/>
              </a:spcBef>
            </a:pPr>
            <a:r>
              <a:rPr lang="en-US" sz="3200" dirty="0"/>
              <a:t>Philadelphia PA 19147</a:t>
            </a:r>
          </a:p>
          <a:p>
            <a:pPr algn="r">
              <a:lnSpc>
                <a:spcPct val="120000"/>
              </a:lnSpc>
              <a:spcBef>
                <a:spcPts val="0"/>
              </a:spcBef>
            </a:pPr>
            <a:r>
              <a:rPr lang="en-US" sz="3200" dirty="0"/>
              <a:t>267 251 5444</a:t>
            </a:r>
          </a:p>
          <a:p>
            <a:pPr algn="r">
              <a:lnSpc>
                <a:spcPct val="120000"/>
              </a:lnSpc>
              <a:spcBef>
                <a:spcPts val="0"/>
              </a:spcBef>
            </a:pPr>
            <a:r>
              <a:rPr lang="en-US" sz="3200" dirty="0">
                <a:solidFill>
                  <a:schemeClr val="tx2"/>
                </a:solidFill>
                <a:hlinkClick r:id="rId4"/>
              </a:rPr>
              <a:t>donna@heritageconsultinginc.com</a:t>
            </a:r>
            <a:r>
              <a:rPr lang="en-US" sz="3200" dirty="0"/>
              <a:t> </a:t>
            </a:r>
          </a:p>
        </p:txBody>
      </p:sp>
    </p:spTree>
    <p:extLst>
      <p:ext uri="{BB962C8B-B14F-4D97-AF65-F5344CB8AC3E}">
        <p14:creationId xmlns:p14="http://schemas.microsoft.com/office/powerpoint/2010/main" val="286721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6561" y="138549"/>
            <a:ext cx="10515600" cy="1277558"/>
          </a:xfrm>
        </p:spPr>
        <p:txBody>
          <a:bodyPr>
            <a:normAutofit/>
          </a:bodyPr>
          <a:lstStyle/>
          <a:p>
            <a:r>
              <a:rPr lang="en-US" sz="4000" b="1" dirty="0">
                <a:solidFill>
                  <a:schemeClr val="accent4">
                    <a:lumMod val="75000"/>
                  </a:schemeClr>
                </a:solidFill>
              </a:rPr>
              <a:t>State Tax Credits in General</a:t>
            </a:r>
          </a:p>
        </p:txBody>
      </p:sp>
      <p:sp>
        <p:nvSpPr>
          <p:cNvPr id="7" name="Content Placeholder 6"/>
          <p:cNvSpPr>
            <a:spLocks noGrp="1"/>
          </p:cNvSpPr>
          <p:nvPr>
            <p:ph idx="1"/>
          </p:nvPr>
        </p:nvSpPr>
        <p:spPr>
          <a:xfrm>
            <a:off x="412694" y="1092424"/>
            <a:ext cx="5486400" cy="5765575"/>
          </a:xfrm>
        </p:spPr>
        <p:txBody>
          <a:bodyPr>
            <a:normAutofit/>
          </a:bodyPr>
          <a:lstStyle/>
          <a:p>
            <a:r>
              <a:rPr lang="en-US" dirty="0"/>
              <a:t>34 states have State Income Tax Credits for Rehabilitation for commercial properties </a:t>
            </a:r>
          </a:p>
          <a:p>
            <a:r>
              <a:rPr lang="en-US" dirty="0"/>
              <a:t>Oregon is </a:t>
            </a:r>
            <a:r>
              <a:rPr lang="en-US" u="sng" dirty="0"/>
              <a:t>one of 16 states that does not yet have a State Income Tax Incentive Program </a:t>
            </a:r>
          </a:p>
          <a:p>
            <a:r>
              <a:rPr lang="en-US" dirty="0"/>
              <a:t>23 states now have State Income Tax Credit Programs for Residential Properties, which are highly popular </a:t>
            </a:r>
            <a:r>
              <a:rPr lang="en-US" i="1" dirty="0"/>
              <a:t>as there is no parallel federal tax credit for homeowners.</a:t>
            </a: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322" r="17066"/>
          <a:stretch/>
        </p:blipFill>
        <p:spPr>
          <a:xfrm>
            <a:off x="6145227" y="1092425"/>
            <a:ext cx="6125671" cy="5324047"/>
          </a:xfrm>
          <a:prstGeom prst="rect">
            <a:avLst/>
          </a:prstGeom>
        </p:spPr>
      </p:pic>
    </p:spTree>
    <p:extLst>
      <p:ext uri="{BB962C8B-B14F-4D97-AF65-F5344CB8AC3E}">
        <p14:creationId xmlns:p14="http://schemas.microsoft.com/office/powerpoint/2010/main" val="1895738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356"/>
            <a:ext cx="12192000" cy="6292644"/>
          </a:xfrm>
          <a:prstGeom prst="rect">
            <a:avLst/>
          </a:prstGeom>
        </p:spPr>
      </p:pic>
      <p:sp>
        <p:nvSpPr>
          <p:cNvPr id="2" name="Title 1"/>
          <p:cNvSpPr>
            <a:spLocks noGrp="1"/>
          </p:cNvSpPr>
          <p:nvPr>
            <p:ph type="title"/>
          </p:nvPr>
        </p:nvSpPr>
        <p:spPr>
          <a:xfrm>
            <a:off x="-54864" y="0"/>
            <a:ext cx="12191999" cy="1068388"/>
          </a:xfrm>
        </p:spPr>
        <p:txBody>
          <a:bodyPr>
            <a:normAutofit/>
          </a:bodyPr>
          <a:lstStyle/>
          <a:p>
            <a:pPr algn="r"/>
            <a:r>
              <a:rPr lang="en-US" b="1" dirty="0"/>
              <a:t>Oklahoma 20% State Historic Preservation Tax Credits</a:t>
            </a:r>
            <a:br>
              <a:rPr lang="en-US" b="1" dirty="0"/>
            </a:br>
            <a:r>
              <a:rPr lang="en-US" b="1" dirty="0"/>
              <a:t>─── Commercial</a:t>
            </a:r>
          </a:p>
        </p:txBody>
      </p:sp>
      <p:sp>
        <p:nvSpPr>
          <p:cNvPr id="4" name="Text Placeholder 3"/>
          <p:cNvSpPr>
            <a:spLocks noGrp="1"/>
          </p:cNvSpPr>
          <p:nvPr>
            <p:ph type="body" sz="half" idx="2"/>
          </p:nvPr>
        </p:nvSpPr>
        <p:spPr>
          <a:xfrm>
            <a:off x="0" y="6382512"/>
            <a:ext cx="12157868" cy="475488"/>
          </a:xfrm>
        </p:spPr>
        <p:txBody>
          <a:bodyPr>
            <a:noAutofit/>
          </a:bodyPr>
          <a:lstStyle/>
          <a:p>
            <a:pPr algn="r"/>
            <a:r>
              <a:rPr lang="en-US" sz="1400" i="1" dirty="0"/>
              <a:t>The 21c Museum Hotel, Oklahoma City, rehabilitated using Oklahoma’s 20% state historic preservation tax credit. Source: NewsOk.com. </a:t>
            </a:r>
            <a:r>
              <a:rPr lang="en-US" sz="1400" i="1" dirty="0">
                <a:hlinkClick r:id="rId4"/>
              </a:rPr>
              <a:t>http://newsok.com/article/5499488</a:t>
            </a:r>
            <a:r>
              <a:rPr lang="en-US" sz="1400" i="1" dirty="0"/>
              <a:t>  </a:t>
            </a:r>
          </a:p>
        </p:txBody>
      </p:sp>
    </p:spTree>
    <p:extLst>
      <p:ext uri="{BB962C8B-B14F-4D97-AF65-F5344CB8AC3E}">
        <p14:creationId xmlns:p14="http://schemas.microsoft.com/office/powerpoint/2010/main" val="348890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 y="-16873"/>
            <a:ext cx="12411863" cy="6874872"/>
          </a:xfrm>
          <a:prstGeom prst="rect">
            <a:avLst/>
          </a:prstGeom>
        </p:spPr>
      </p:pic>
      <p:sp>
        <p:nvSpPr>
          <p:cNvPr id="2" name="Title 1"/>
          <p:cNvSpPr>
            <a:spLocks noGrp="1"/>
          </p:cNvSpPr>
          <p:nvPr>
            <p:ph type="title"/>
          </p:nvPr>
        </p:nvSpPr>
        <p:spPr>
          <a:xfrm>
            <a:off x="-148544" y="0"/>
            <a:ext cx="12269836" cy="1068388"/>
          </a:xfrm>
        </p:spPr>
        <p:txBody>
          <a:bodyPr>
            <a:normAutofit/>
          </a:bodyPr>
          <a:lstStyle/>
          <a:p>
            <a:pPr algn="r"/>
            <a:r>
              <a:rPr lang="en-US" b="1" dirty="0">
                <a:solidFill>
                  <a:schemeClr val="bg1"/>
                </a:solidFill>
              </a:rPr>
              <a:t>Virginia State Historic Preservation Tax Credits</a:t>
            </a:r>
            <a:br>
              <a:rPr lang="en-US" b="1" dirty="0">
                <a:solidFill>
                  <a:schemeClr val="bg1"/>
                </a:solidFill>
              </a:rPr>
            </a:br>
            <a:r>
              <a:rPr lang="en-US" b="1" dirty="0">
                <a:solidFill>
                  <a:schemeClr val="bg1"/>
                </a:solidFill>
              </a:rPr>
              <a:t>─── Residential</a:t>
            </a:r>
          </a:p>
        </p:txBody>
      </p:sp>
      <p:sp>
        <p:nvSpPr>
          <p:cNvPr id="4" name="Text Placeholder 3"/>
          <p:cNvSpPr>
            <a:spLocks noGrp="1"/>
          </p:cNvSpPr>
          <p:nvPr>
            <p:ph type="body" sz="half" idx="2"/>
          </p:nvPr>
        </p:nvSpPr>
        <p:spPr>
          <a:xfrm>
            <a:off x="-184158" y="6382512"/>
            <a:ext cx="12269837" cy="475487"/>
          </a:xfrm>
        </p:spPr>
        <p:txBody>
          <a:bodyPr>
            <a:noAutofit/>
          </a:bodyPr>
          <a:lstStyle/>
          <a:p>
            <a:pPr algn="r"/>
            <a:r>
              <a:rPr lang="en-US" sz="1400" i="1" dirty="0">
                <a:solidFill>
                  <a:schemeClr val="bg1"/>
                </a:solidFill>
              </a:rPr>
              <a:t>Residential property in Staunton, Virginia, rehabilitated using Virginia state historic preservation </a:t>
            </a:r>
            <a:r>
              <a:rPr lang="en-US" sz="1400" i="1" dirty="0"/>
              <a:t>tax credits. Source: Miller &amp; Associates, </a:t>
            </a:r>
            <a:r>
              <a:rPr lang="en-US" sz="1400" i="1" dirty="0">
                <a:hlinkClick r:id="rId4"/>
              </a:rPr>
              <a:t>http://www.robinmillerassociates.com/historic-tax-credit</a:t>
            </a:r>
            <a:r>
              <a:rPr lang="en-US" sz="1400" i="1" dirty="0"/>
              <a:t>  </a:t>
            </a:r>
          </a:p>
        </p:txBody>
      </p:sp>
    </p:spTree>
    <p:extLst>
      <p:ext uri="{BB962C8B-B14F-4D97-AF65-F5344CB8AC3E}">
        <p14:creationId xmlns:p14="http://schemas.microsoft.com/office/powerpoint/2010/main" val="255405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0" y="0"/>
            <a:ext cx="5183188" cy="6858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12064" y="476250"/>
            <a:ext cx="4671124" cy="1581149"/>
          </a:xfrm>
        </p:spPr>
        <p:txBody>
          <a:bodyPr>
            <a:normAutofit/>
          </a:bodyPr>
          <a:lstStyle/>
          <a:p>
            <a:r>
              <a:rPr lang="en-US" sz="3600" b="1" dirty="0">
                <a:solidFill>
                  <a:schemeClr val="accent2">
                    <a:lumMod val="75000"/>
                  </a:schemeClr>
                </a:solidFill>
              </a:rPr>
              <a:t>2. State and Local Business Tax Credits</a:t>
            </a:r>
          </a:p>
        </p:txBody>
      </p:sp>
      <p:sp>
        <p:nvSpPr>
          <p:cNvPr id="6" name="Text Placeholder 5"/>
          <p:cNvSpPr>
            <a:spLocks noGrp="1"/>
          </p:cNvSpPr>
          <p:nvPr>
            <p:ph type="body" sz="half" idx="2"/>
          </p:nvPr>
        </p:nvSpPr>
        <p:spPr>
          <a:xfrm>
            <a:off x="512064" y="2261062"/>
            <a:ext cx="4671124" cy="3607926"/>
          </a:xfrm>
        </p:spPr>
        <p:txBody>
          <a:bodyPr>
            <a:normAutofit/>
          </a:bodyPr>
          <a:lstStyle/>
          <a:p>
            <a:pPr marL="457200" indent="-457200">
              <a:buFont typeface="Wingdings" panose="05000000000000000000" pitchFamily="2" charset="2"/>
              <a:buChar char="q"/>
            </a:pPr>
            <a:r>
              <a:rPr lang="en-US" sz="2800" dirty="0"/>
              <a:t>Missouri Neighborhood Assistance Program</a:t>
            </a:r>
          </a:p>
          <a:p>
            <a:pPr marL="457200" indent="-457200">
              <a:buFont typeface="Wingdings" panose="05000000000000000000" pitchFamily="2" charset="2"/>
              <a:buChar char="q"/>
            </a:pPr>
            <a:r>
              <a:rPr lang="en-US" sz="2800" dirty="0"/>
              <a:t>Washington State Main Street Tax Credit Program</a:t>
            </a:r>
          </a:p>
          <a:p>
            <a:pPr marL="457200" indent="-457200">
              <a:buFont typeface="Wingdings" panose="05000000000000000000" pitchFamily="2" charset="2"/>
              <a:buChar char="q"/>
            </a:pPr>
            <a:r>
              <a:rPr lang="en-US" sz="2800" dirty="0"/>
              <a:t>New Jersey Historic Trust</a:t>
            </a:r>
          </a:p>
          <a:p>
            <a:pPr marL="457200" indent="-457200">
              <a:buFont typeface="Wingdings" panose="05000000000000000000" pitchFamily="2" charset="2"/>
              <a:buChar char="q"/>
            </a:pPr>
            <a:r>
              <a:rPr lang="en-US" sz="2800" dirty="0"/>
              <a:t>Philadelphia PA Community Development Corporation Tax Credit Program</a:t>
            </a: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12998" y="1001137"/>
            <a:ext cx="6746397" cy="5059798"/>
          </a:xfrm>
        </p:spPr>
      </p:pic>
    </p:spTree>
    <p:extLst>
      <p:ext uri="{BB962C8B-B14F-4D97-AF65-F5344CB8AC3E}">
        <p14:creationId xmlns:p14="http://schemas.microsoft.com/office/powerpoint/2010/main" val="3777658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57900"/>
            <a:ext cx="12192000" cy="63477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87" y="557900"/>
            <a:ext cx="11168823" cy="5957200"/>
          </a:xfrm>
          <a:prstGeom prst="rect">
            <a:avLst/>
          </a:prstGeom>
        </p:spPr>
      </p:pic>
      <p:sp>
        <p:nvSpPr>
          <p:cNvPr id="2" name="Title 1"/>
          <p:cNvSpPr>
            <a:spLocks noGrp="1"/>
          </p:cNvSpPr>
          <p:nvPr>
            <p:ph type="title"/>
          </p:nvPr>
        </p:nvSpPr>
        <p:spPr>
          <a:xfrm>
            <a:off x="0" y="-1"/>
            <a:ext cx="12191999" cy="653143"/>
          </a:xfrm>
        </p:spPr>
        <p:txBody>
          <a:bodyPr>
            <a:normAutofit/>
          </a:bodyPr>
          <a:lstStyle/>
          <a:p>
            <a:pPr algn="r"/>
            <a:r>
              <a:rPr lang="en-US" b="1" dirty="0"/>
              <a:t>Washington State Main Street Tax Credit Program</a:t>
            </a:r>
          </a:p>
        </p:txBody>
      </p:sp>
      <p:sp>
        <p:nvSpPr>
          <p:cNvPr id="4" name="Text Placeholder 3"/>
          <p:cNvSpPr>
            <a:spLocks noGrp="1"/>
          </p:cNvSpPr>
          <p:nvPr>
            <p:ph type="body" sz="half" idx="2"/>
          </p:nvPr>
        </p:nvSpPr>
        <p:spPr>
          <a:xfrm>
            <a:off x="0" y="6515100"/>
            <a:ext cx="12157868" cy="409571"/>
          </a:xfrm>
        </p:spPr>
        <p:txBody>
          <a:bodyPr>
            <a:normAutofit fontScale="85000" lnSpcReduction="20000"/>
          </a:bodyPr>
          <a:lstStyle/>
          <a:p>
            <a:pPr algn="r"/>
            <a:r>
              <a:rPr lang="en-US" i="1" dirty="0">
                <a:solidFill>
                  <a:schemeClr val="bg1"/>
                </a:solidFill>
              </a:rPr>
              <a:t>Local Main Street programs in Washington can participate in a tax credit program to fund their operations. Photo courtesy Washington Main Street Tax Credit Program. </a:t>
            </a:r>
            <a:r>
              <a:rPr lang="en-US" i="1" dirty="0">
                <a:solidFill>
                  <a:schemeClr val="bg1"/>
                </a:solidFill>
                <a:hlinkClick r:id="rId4"/>
              </a:rPr>
              <a:t>http://www.dahp.wa.gov/sites/default/files/MSTCI%20Brochure.pdf</a:t>
            </a:r>
            <a:r>
              <a:rPr lang="en-US" i="1" dirty="0">
                <a:solidFill>
                  <a:schemeClr val="bg1"/>
                </a:solidFill>
              </a:rPr>
              <a:t> </a:t>
            </a:r>
          </a:p>
        </p:txBody>
      </p:sp>
      <p:sp>
        <p:nvSpPr>
          <p:cNvPr id="3" name="Slide Number Placeholder 2"/>
          <p:cNvSpPr>
            <a:spLocks noGrp="1"/>
          </p:cNvSpPr>
          <p:nvPr>
            <p:ph type="sldNum" sz="quarter" idx="12"/>
          </p:nvPr>
        </p:nvSpPr>
        <p:spPr/>
        <p:txBody>
          <a:bodyPr/>
          <a:lstStyle/>
          <a:p>
            <a:fld id="{B0CF6483-DD53-4982-B6F6-976F48F86C55}" type="slidenum">
              <a:rPr lang="en-US" smtClean="0"/>
              <a:t>8</a:t>
            </a:fld>
            <a:endParaRPr lang="en-US" dirty="0"/>
          </a:p>
        </p:txBody>
      </p:sp>
    </p:spTree>
    <p:extLst>
      <p:ext uri="{BB962C8B-B14F-4D97-AF65-F5344CB8AC3E}">
        <p14:creationId xmlns:p14="http://schemas.microsoft.com/office/powerpoint/2010/main" val="190603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330" r="3149"/>
          <a:stretch/>
        </p:blipFill>
        <p:spPr>
          <a:xfrm>
            <a:off x="0" y="0"/>
            <a:ext cx="8055429" cy="6883725"/>
          </a:xfrm>
          <a:prstGeom prst="rect">
            <a:avLst/>
          </a:prstGeom>
        </p:spPr>
      </p:pic>
      <p:sp>
        <p:nvSpPr>
          <p:cNvPr id="2" name="Title 1"/>
          <p:cNvSpPr>
            <a:spLocks noGrp="1"/>
          </p:cNvSpPr>
          <p:nvPr>
            <p:ph type="title"/>
          </p:nvPr>
        </p:nvSpPr>
        <p:spPr>
          <a:xfrm>
            <a:off x="8055430" y="-3"/>
            <a:ext cx="4136570" cy="2019871"/>
          </a:xfrm>
        </p:spPr>
        <p:txBody>
          <a:bodyPr>
            <a:noAutofit/>
          </a:bodyPr>
          <a:lstStyle/>
          <a:p>
            <a:pPr algn="r"/>
            <a:r>
              <a:rPr lang="en-US" b="1" dirty="0"/>
              <a:t>New Jersey Historic Trust State Corporate Income Tax Funds Preservation Grants </a:t>
            </a:r>
          </a:p>
        </p:txBody>
      </p:sp>
      <p:sp>
        <p:nvSpPr>
          <p:cNvPr id="4" name="Text Placeholder 3"/>
          <p:cNvSpPr>
            <a:spLocks noGrp="1"/>
          </p:cNvSpPr>
          <p:nvPr>
            <p:ph type="body" sz="half" idx="2"/>
          </p:nvPr>
        </p:nvSpPr>
        <p:spPr>
          <a:xfrm>
            <a:off x="0" y="6376737"/>
            <a:ext cx="12157868" cy="506988"/>
          </a:xfrm>
          <a:noFill/>
        </p:spPr>
        <p:txBody>
          <a:bodyPr>
            <a:normAutofit/>
          </a:bodyPr>
          <a:lstStyle/>
          <a:p>
            <a:pPr algn="r">
              <a:spcBef>
                <a:spcPts val="0"/>
              </a:spcBef>
            </a:pPr>
            <a:r>
              <a:rPr lang="en-US" sz="1400" i="1" dirty="0"/>
              <a:t>Annual report 2015 of the New Jersey Historic Trust. </a:t>
            </a:r>
          </a:p>
          <a:p>
            <a:pPr algn="r">
              <a:spcBef>
                <a:spcPts val="0"/>
              </a:spcBef>
            </a:pPr>
            <a:r>
              <a:rPr lang="en-US" sz="1400" i="1" dirty="0"/>
              <a:t>Source: </a:t>
            </a:r>
            <a:r>
              <a:rPr lang="en-US" sz="1400" i="1" dirty="0">
                <a:hlinkClick r:id="rId4"/>
              </a:rPr>
              <a:t>http://www.njht.org/dca/njht/resources/annual/2015_Annual_Report_forweb.pdf</a:t>
            </a:r>
            <a:r>
              <a:rPr lang="en-US" sz="1400" i="1" dirty="0"/>
              <a:t> </a:t>
            </a:r>
          </a:p>
        </p:txBody>
      </p:sp>
      <p:sp>
        <p:nvSpPr>
          <p:cNvPr id="5" name="TextBox 4"/>
          <p:cNvSpPr txBox="1"/>
          <p:nvPr/>
        </p:nvSpPr>
        <p:spPr>
          <a:xfrm>
            <a:off x="8449056" y="2019868"/>
            <a:ext cx="3708812" cy="400110"/>
          </a:xfrm>
          <a:prstGeom prst="rect">
            <a:avLst/>
          </a:prstGeom>
          <a:solidFill>
            <a:schemeClr val="bg1"/>
          </a:solidFill>
        </p:spPr>
        <p:txBody>
          <a:bodyPr wrap="square" rtlCol="0">
            <a:spAutoFit/>
          </a:bodyPr>
          <a:lstStyle/>
          <a:p>
            <a:endParaRPr lang="en-US" sz="2000" dirty="0"/>
          </a:p>
        </p:txBody>
      </p:sp>
    </p:spTree>
    <p:extLst>
      <p:ext uri="{BB962C8B-B14F-4D97-AF65-F5344CB8AC3E}">
        <p14:creationId xmlns:p14="http://schemas.microsoft.com/office/powerpoint/2010/main" val="3657658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Palatino Linotype"/>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2398</TotalTime>
  <Words>3751</Words>
  <Application>Microsoft Office PowerPoint</Application>
  <PresentationFormat>Widescreen</PresentationFormat>
  <Paragraphs>316</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Palatino Linotype</vt:lpstr>
      <vt:lpstr>Tw Cen MT</vt:lpstr>
      <vt:lpstr>Wingdings</vt:lpstr>
      <vt:lpstr>Office Theme</vt:lpstr>
      <vt:lpstr>National Survey  of Heritage Funding  and Incentive Programs: Opportunities for Oregon  For Oregon Heritage</vt:lpstr>
      <vt:lpstr>Overview of Profiled Projects</vt:lpstr>
      <vt:lpstr>1. State Income Tax Credits</vt:lpstr>
      <vt:lpstr>State Tax Credits in General</vt:lpstr>
      <vt:lpstr>Oklahoma 20% State Historic Preservation Tax Credits ─── Commercial</vt:lpstr>
      <vt:lpstr>Virginia State Historic Preservation Tax Credits ─── Residential</vt:lpstr>
      <vt:lpstr>2. State and Local Business Tax Credits</vt:lpstr>
      <vt:lpstr>Washington State Main Street Tax Credit Program</vt:lpstr>
      <vt:lpstr>New Jersey Historic Trust State Corporate Income Tax Funds Preservation Grants </vt:lpstr>
      <vt:lpstr>Philadelphia, PA Community Development Corporation Tax Credit Program </vt:lpstr>
      <vt:lpstr>3. State Special Taxing Districts</vt:lpstr>
      <vt:lpstr>Oregon Heritage Districts </vt:lpstr>
      <vt:lpstr>4. Property Tax Freezes &amp; Local Property Tax Surcharge</vt:lpstr>
      <vt:lpstr>Illinois Residential Property Tax Freeze</vt:lpstr>
      <vt:lpstr>5. Gaming Revenues</vt:lpstr>
      <vt:lpstr>Colorado State Historical Fund</vt:lpstr>
      <vt:lpstr>6. Direct Funding from State Governments</vt:lpstr>
      <vt:lpstr>7. Direct Funding from Statewide Nonprofit Organizations</vt:lpstr>
      <vt:lpstr>Landmarks Illinois Preservation Heritage Fund Grant Program</vt:lpstr>
      <vt:lpstr>8. Loan Funds</vt:lpstr>
      <vt:lpstr>Maryland Heritage Area Authority Loan Program</vt:lpstr>
      <vt:lpstr>9. Endowments</vt:lpstr>
      <vt:lpstr>New Jersey Cultural Trust Matching Endowment Funds for History  Organizations</vt:lpstr>
      <vt:lpstr>10. Other Incentives or Funding for Heritage Projects</vt:lpstr>
      <vt:lpstr>Oregon Cultural Trust Matching Grant Programs</vt:lpstr>
      <vt:lpstr>Bergen County, NJ County Bonds For Open Space And Historic Preservation</vt:lpstr>
      <vt:lpstr>Snohomish County, WA Community Heritage Grant Program </vt:lpstr>
      <vt:lpstr>Maryland Traditions Project Grants</vt:lpstr>
      <vt:lpstr>Conclusion</vt:lpstr>
      <vt:lpstr>What you can do tomorrow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Survey of Heritage Funding and Incentive Programs: Opportunity for Oregon</dc:title>
  <dc:creator>University of Pennsylvania</dc:creator>
  <cp:lastModifiedBy>Donna Ann Harris</cp:lastModifiedBy>
  <cp:revision>115</cp:revision>
  <dcterms:created xsi:type="dcterms:W3CDTF">2017-03-18T20:10:02Z</dcterms:created>
  <dcterms:modified xsi:type="dcterms:W3CDTF">2017-04-17T20:35:43Z</dcterms:modified>
</cp:coreProperties>
</file>