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509" r:id="rId2"/>
    <p:sldId id="330" r:id="rId3"/>
    <p:sldId id="394" r:id="rId4"/>
    <p:sldId id="397" r:id="rId5"/>
    <p:sldId id="501" r:id="rId6"/>
    <p:sldId id="500" r:id="rId7"/>
    <p:sldId id="435" r:id="rId8"/>
    <p:sldId id="437" r:id="rId9"/>
    <p:sldId id="438" r:id="rId10"/>
    <p:sldId id="439" r:id="rId11"/>
    <p:sldId id="494" r:id="rId12"/>
    <p:sldId id="440" r:id="rId13"/>
    <p:sldId id="441" r:id="rId14"/>
    <p:sldId id="495" r:id="rId15"/>
    <p:sldId id="442" r:id="rId16"/>
    <p:sldId id="476" r:id="rId17"/>
    <p:sldId id="399" r:id="rId18"/>
    <p:sldId id="606" r:id="rId19"/>
    <p:sldId id="61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" y="5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na Ann Harris" userId="6d7ea5f4dac10d75" providerId="LiveId" clId="{090A67B5-3F60-4BE7-9B67-AB3276228346}"/>
    <pc:docChg chg="modSld">
      <pc:chgData name="Donna Ann Harris" userId="6d7ea5f4dac10d75" providerId="LiveId" clId="{090A67B5-3F60-4BE7-9B67-AB3276228346}" dt="2023-06-06T14:12:58.262" v="29" actId="20577"/>
      <pc:docMkLst>
        <pc:docMk/>
      </pc:docMkLst>
      <pc:sldChg chg="modSp mod">
        <pc:chgData name="Donna Ann Harris" userId="6d7ea5f4dac10d75" providerId="LiveId" clId="{090A67B5-3F60-4BE7-9B67-AB3276228346}" dt="2023-06-06T14:12:58.262" v="29" actId="20577"/>
        <pc:sldMkLst>
          <pc:docMk/>
          <pc:sldMk cId="0" sldId="476"/>
        </pc:sldMkLst>
        <pc:spChg chg="mod">
          <ac:chgData name="Donna Ann Harris" userId="6d7ea5f4dac10d75" providerId="LiveId" clId="{090A67B5-3F60-4BE7-9B67-AB3276228346}" dt="2023-06-06T14:12:58.262" v="29" actId="20577"/>
          <ac:spMkLst>
            <pc:docMk/>
            <pc:sldMk cId="0" sldId="476"/>
            <ac:spMk id="67588" creationId="{03A8D39D-DB20-7584-98B4-68D7CE841C5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66594-82EC-402E-9B0A-E4BD07165B25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1ACE1-C031-4E8D-BA64-EC108FC4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93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5C7467F6-90A1-588E-9C9B-C8BAD47934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7CDC27EA-67F5-D2AE-4D78-E53F09308D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7108" name="Header Placeholder 3">
            <a:extLst>
              <a:ext uri="{FF2B5EF4-FFF2-40B4-BE49-F238E27FC236}">
                <a16:creationId xmlns:a16="http://schemas.microsoft.com/office/drawing/2014/main" id="{A26ADB36-6AE8-AE91-32B6-E25DBC2D92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7109" name="Footer Placeholder 4">
            <a:extLst>
              <a:ext uri="{FF2B5EF4-FFF2-40B4-BE49-F238E27FC236}">
                <a16:creationId xmlns:a16="http://schemas.microsoft.com/office/drawing/2014/main" id="{BD974E63-223F-8C1B-F82D-65F1F585E7B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" panose="020B0604020202020204" pitchFamily="34" charset="0"/>
              </a:rPr>
              <a:t>© 2023 Donna Ann Harris .</a:t>
            </a:r>
          </a:p>
        </p:txBody>
      </p:sp>
      <p:sp>
        <p:nvSpPr>
          <p:cNvPr id="47110" name="Slide Number Placeholder 5">
            <a:extLst>
              <a:ext uri="{FF2B5EF4-FFF2-40B4-BE49-F238E27FC236}">
                <a16:creationId xmlns:a16="http://schemas.microsoft.com/office/drawing/2014/main" id="{E2D26ED4-7083-0CD4-4463-A5A79F203F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04EBA4-3D3A-4249-9639-7913A75BF916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31F2565A-E821-4AED-8F0F-6AF9CE70670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300"/>
          </a:p>
        </p:txBody>
      </p:sp>
      <p:sp>
        <p:nvSpPr>
          <p:cNvPr id="49155" name="Rectangle 6">
            <a:extLst>
              <a:ext uri="{FF2B5EF4-FFF2-40B4-BE49-F238E27FC236}">
                <a16:creationId xmlns:a16="http://schemas.microsoft.com/office/drawing/2014/main" id="{A7A552CA-4E15-C925-C0D4-DF4527B9FFF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300"/>
              <a:t>© 2023 Donna Ann Harris .</a:t>
            </a:r>
          </a:p>
        </p:txBody>
      </p:sp>
      <p:sp>
        <p:nvSpPr>
          <p:cNvPr id="49156" name="Rectangle 7">
            <a:extLst>
              <a:ext uri="{FF2B5EF4-FFF2-40B4-BE49-F238E27FC236}">
                <a16:creationId xmlns:a16="http://schemas.microsoft.com/office/drawing/2014/main" id="{69D84BEF-22AF-CB58-6F6F-5383878C2D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B180AE-C413-4AB9-8B80-E1EBB4FDF4CE}" type="slidenum">
              <a:rPr lang="en-US" altLang="en-US" sz="13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z="1300"/>
          </a:p>
        </p:txBody>
      </p:sp>
      <p:sp>
        <p:nvSpPr>
          <p:cNvPr id="49157" name="Rectangle 2">
            <a:extLst>
              <a:ext uri="{FF2B5EF4-FFF2-40B4-BE49-F238E27FC236}">
                <a16:creationId xmlns:a16="http://schemas.microsoft.com/office/drawing/2014/main" id="{401DD782-36B9-4E1E-61C7-068FCB8A299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8" name="Rectangle 3">
            <a:extLst>
              <a:ext uri="{FF2B5EF4-FFF2-40B4-BE49-F238E27FC236}">
                <a16:creationId xmlns:a16="http://schemas.microsoft.com/office/drawing/2014/main" id="{4A5B2A90-13AF-ABA2-A1F2-539EB162A1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93D80343-6A9E-F4DF-CE6B-E385D7AD2A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B1D09356-2E63-8A33-497F-A3ED79508F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Board term limits might be a gift </a:t>
            </a:r>
          </a:p>
        </p:txBody>
      </p:sp>
      <p:sp>
        <p:nvSpPr>
          <p:cNvPr id="51204" name="Header Placeholder 3">
            <a:extLst>
              <a:ext uri="{FF2B5EF4-FFF2-40B4-BE49-F238E27FC236}">
                <a16:creationId xmlns:a16="http://schemas.microsoft.com/office/drawing/2014/main" id="{A3129590-2439-162D-E2D1-E3E193C223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05" name="Footer Placeholder 4">
            <a:extLst>
              <a:ext uri="{FF2B5EF4-FFF2-40B4-BE49-F238E27FC236}">
                <a16:creationId xmlns:a16="http://schemas.microsoft.com/office/drawing/2014/main" id="{3CFB12F5-46D1-70CE-2049-4B1BF76649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" panose="020B0604020202020204" pitchFamily="34" charset="0"/>
              </a:rPr>
              <a:t>© 2023 Donna Ann Harris .</a:t>
            </a:r>
          </a:p>
        </p:txBody>
      </p:sp>
      <p:sp>
        <p:nvSpPr>
          <p:cNvPr id="51206" name="Slide Number Placeholder 5">
            <a:extLst>
              <a:ext uri="{FF2B5EF4-FFF2-40B4-BE49-F238E27FC236}">
                <a16:creationId xmlns:a16="http://schemas.microsoft.com/office/drawing/2014/main" id="{3F6FE068-E57D-A8EB-5E46-181522D387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13F8C4-0992-46F3-ADE3-EC6C31BC65E6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725EEC57-B13B-401B-0165-8D0C9D7C59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0FF24EBF-9E4F-A1F3-0BF9-2D4A23609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7348" name="Header Placeholder 3">
            <a:extLst>
              <a:ext uri="{FF2B5EF4-FFF2-40B4-BE49-F238E27FC236}">
                <a16:creationId xmlns:a16="http://schemas.microsoft.com/office/drawing/2014/main" id="{F4E280F9-4D9A-5D7F-04D5-8432A2C084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300"/>
          </a:p>
        </p:txBody>
      </p:sp>
      <p:sp>
        <p:nvSpPr>
          <p:cNvPr id="57349" name="Footer Placeholder 4">
            <a:extLst>
              <a:ext uri="{FF2B5EF4-FFF2-40B4-BE49-F238E27FC236}">
                <a16:creationId xmlns:a16="http://schemas.microsoft.com/office/drawing/2014/main" id="{EDF578A9-3390-CD24-D11C-05898697E55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300"/>
              <a:t>© 2023 Donna Ann Harris .</a:t>
            </a:r>
          </a:p>
        </p:txBody>
      </p:sp>
      <p:sp>
        <p:nvSpPr>
          <p:cNvPr id="57350" name="Slide Number Placeholder 5">
            <a:extLst>
              <a:ext uri="{FF2B5EF4-FFF2-40B4-BE49-F238E27FC236}">
                <a16:creationId xmlns:a16="http://schemas.microsoft.com/office/drawing/2014/main" id="{560FB12D-3E8B-A229-837F-D10E6EE419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943DB7-5F43-4252-B87A-F0FEDC265B24}" type="slidenum">
              <a:rPr lang="en-US" altLang="en-US" sz="13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6F1DEC9F-E86B-6E78-D1C8-A41275512F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0F5FBA55-245F-0F49-6DC3-DA76A34EB4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44" name="Header Placeholder 3">
            <a:extLst>
              <a:ext uri="{FF2B5EF4-FFF2-40B4-BE49-F238E27FC236}">
                <a16:creationId xmlns:a16="http://schemas.microsoft.com/office/drawing/2014/main" id="{878863D9-3A3E-CDE2-0EE7-E3F2E29345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45" name="Footer Placeholder 4">
            <a:extLst>
              <a:ext uri="{FF2B5EF4-FFF2-40B4-BE49-F238E27FC236}">
                <a16:creationId xmlns:a16="http://schemas.microsoft.com/office/drawing/2014/main" id="{619D960F-CD51-8212-EFE5-1EDFE4797B5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" panose="020B0604020202020204" pitchFamily="34" charset="0"/>
              </a:rPr>
              <a:t>© 2023 Donna Ann Harris .</a:t>
            </a:r>
          </a:p>
        </p:txBody>
      </p:sp>
      <p:sp>
        <p:nvSpPr>
          <p:cNvPr id="61446" name="Slide Number Placeholder 5">
            <a:extLst>
              <a:ext uri="{FF2B5EF4-FFF2-40B4-BE49-F238E27FC236}">
                <a16:creationId xmlns:a16="http://schemas.microsoft.com/office/drawing/2014/main" id="{F08E8B7D-3AB3-85BC-3684-991C4E95C6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8006ED-8274-46FF-9578-BF087302B043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AE023D17-5AAF-8431-D8D3-21F42DF2D9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id="{CDB6FC49-015F-AE8B-D463-58039A02F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4516" name="Header Placeholder 3">
            <a:extLst>
              <a:ext uri="{FF2B5EF4-FFF2-40B4-BE49-F238E27FC236}">
                <a16:creationId xmlns:a16="http://schemas.microsoft.com/office/drawing/2014/main" id="{C3E242F2-4191-C6A4-1715-26E4E7F358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300"/>
          </a:p>
        </p:txBody>
      </p:sp>
      <p:sp>
        <p:nvSpPr>
          <p:cNvPr id="64517" name="Footer Placeholder 4">
            <a:extLst>
              <a:ext uri="{FF2B5EF4-FFF2-40B4-BE49-F238E27FC236}">
                <a16:creationId xmlns:a16="http://schemas.microsoft.com/office/drawing/2014/main" id="{28C06C75-A555-DB01-D8C6-D877AE446AA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300"/>
              <a:t>© 2023 Donna Ann Harris .</a:t>
            </a:r>
          </a:p>
        </p:txBody>
      </p:sp>
      <p:sp>
        <p:nvSpPr>
          <p:cNvPr id="64518" name="Slide Number Placeholder 5">
            <a:extLst>
              <a:ext uri="{FF2B5EF4-FFF2-40B4-BE49-F238E27FC236}">
                <a16:creationId xmlns:a16="http://schemas.microsoft.com/office/drawing/2014/main" id="{A513EF72-C0FA-823D-4CDE-6D48F7519F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7FE6AB-0071-4956-814A-67D759CF2D85}" type="slidenum">
              <a:rPr lang="en-US" altLang="en-US" sz="1300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50BB276-F3DA-4E7B-BF40-38735A27DC9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2421-6347-4E37-AC45-90262EA27CA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691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B276-F3DA-4E7B-BF40-38735A27DC9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2421-6347-4E37-AC45-90262EA27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8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B276-F3DA-4E7B-BF40-38735A27DC9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2421-6347-4E37-AC45-90262EA27CA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22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B276-F3DA-4E7B-BF40-38735A27DC9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2421-6347-4E37-AC45-90262EA27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6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B276-F3DA-4E7B-BF40-38735A27DC9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2421-6347-4E37-AC45-90262EA27CA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95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B276-F3DA-4E7B-BF40-38735A27DC9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2421-6347-4E37-AC45-90262EA27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3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B276-F3DA-4E7B-BF40-38735A27DC9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2421-6347-4E37-AC45-90262EA27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2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B276-F3DA-4E7B-BF40-38735A27DC9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2421-6347-4E37-AC45-90262EA27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5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B276-F3DA-4E7B-BF40-38735A27DC9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2421-6347-4E37-AC45-90262EA27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99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B276-F3DA-4E7B-BF40-38735A27DC9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2421-6347-4E37-AC45-90262EA27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B276-F3DA-4E7B-BF40-38735A27DC9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B2421-6347-4E37-AC45-90262EA27CA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22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50BB276-F3DA-4E7B-BF40-38735A27DC9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78B2421-6347-4E37-AC45-90262EA27CA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57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itle 9">
            <a:extLst>
              <a:ext uri="{FF2B5EF4-FFF2-40B4-BE49-F238E27FC236}">
                <a16:creationId xmlns:a16="http://schemas.microsoft.com/office/drawing/2014/main" id="{010B6900-E10E-AD18-2F55-7724CC705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4959351"/>
            <a:ext cx="5829300" cy="14636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Main Street/Elm Street Boards &amp; Fundraising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A52A866-653C-0F3C-A5B9-A7FE99524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81950" y="4959351"/>
            <a:ext cx="2400300" cy="1463675"/>
          </a:xfrm>
        </p:spPr>
        <p:txBody>
          <a:bodyPr rtlCol="0">
            <a:normAutofit fontScale="62500" lnSpcReduction="20000"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en-US" sz="4000" dirty="0"/>
              <a:t>Use THIS 20 slide presentation with YOUR Board of Directors!</a:t>
            </a:r>
          </a:p>
        </p:txBody>
      </p:sp>
      <p:sp>
        <p:nvSpPr>
          <p:cNvPr id="44036" name="Footer Placeholder 3">
            <a:extLst>
              <a:ext uri="{FF2B5EF4-FFF2-40B4-BE49-F238E27FC236}">
                <a16:creationId xmlns:a16="http://schemas.microsoft.com/office/drawing/2014/main" id="{02F8E509-9B7F-6F7C-9882-E60AD59C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438400" y="6324601"/>
            <a:ext cx="4745038" cy="3651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6085" name="Slide Number Placeholder 4">
            <a:extLst>
              <a:ext uri="{FF2B5EF4-FFF2-40B4-BE49-F238E27FC236}">
                <a16:creationId xmlns:a16="http://schemas.microsoft.com/office/drawing/2014/main" id="{2D70BDAA-4B78-02AC-6474-7DDF75F173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03FB359-C40C-4791-A133-2B5A63DE2DD4}" type="slidenum">
              <a:rPr lang="en-US" altLang="en-US" sz="1600">
                <a:solidFill>
                  <a:srgbClr val="89006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z="1600">
              <a:solidFill>
                <a:srgbClr val="89006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3FE3EC8E-7847-61E7-DCD2-9CE02FAF0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2350" y="585788"/>
            <a:ext cx="8147050" cy="1498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en-US" sz="5400" dirty="0" err="1">
                <a:solidFill>
                  <a:schemeClr val="accent2">
                    <a:lumMod val="75000"/>
                  </a:schemeClr>
                </a:solidFill>
              </a:rPr>
              <a:t>Friendraising</a:t>
            </a:r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: Board Member tasks 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3A5A6CD6-7630-9422-8BD0-F3D9520708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51050" y="2055813"/>
            <a:ext cx="4425950" cy="4572000"/>
          </a:xfrm>
        </p:spPr>
        <p:txBody>
          <a:bodyPr rtlCol="0">
            <a:normAutofit fontScale="92500" lnSpcReduction="20000"/>
          </a:bodyPr>
          <a:lstStyle/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3000" dirty="0"/>
              <a:t>Provide names of friends as potential prospects for annual gifts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3000" dirty="0"/>
              <a:t>Bring the mailing list up to date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3000" dirty="0"/>
              <a:t>Participate in any fundraising training 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3000" dirty="0"/>
              <a:t>Make speeches on behalf of the organization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3000" dirty="0"/>
              <a:t>Solicit volunteers at event tables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altLang="en-US" dirty="0"/>
          </a:p>
        </p:txBody>
      </p:sp>
      <p:pic>
        <p:nvPicPr>
          <p:cNvPr id="59396" name="Content Placeholder 6" descr="098.JPG">
            <a:extLst>
              <a:ext uri="{FF2B5EF4-FFF2-40B4-BE49-F238E27FC236}">
                <a16:creationId xmlns:a16="http://schemas.microsoft.com/office/drawing/2014/main" id="{D77B801C-C619-AE4A-0B8F-629520D88CE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70676" y="2287588"/>
            <a:ext cx="2981325" cy="3981450"/>
          </a:xfrm>
        </p:spPr>
      </p:pic>
      <p:sp>
        <p:nvSpPr>
          <p:cNvPr id="57349" name="Footer Placeholder 3">
            <a:extLst>
              <a:ext uri="{FF2B5EF4-FFF2-40B4-BE49-F238E27FC236}">
                <a16:creationId xmlns:a16="http://schemas.microsoft.com/office/drawing/2014/main" id="{70636DD9-D6B9-D63B-46DD-42DA08DCB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latin typeface="Arial" panose="020B0604020202020204" pitchFamily="34" charset="0"/>
              </a:rPr>
              <a:t>©  2023 Donna Ann Harris .</a:t>
            </a:r>
          </a:p>
        </p:txBody>
      </p:sp>
      <p:sp>
        <p:nvSpPr>
          <p:cNvPr id="59398" name="Slide Number Placeholder 4">
            <a:extLst>
              <a:ext uri="{FF2B5EF4-FFF2-40B4-BE49-F238E27FC236}">
                <a16:creationId xmlns:a16="http://schemas.microsoft.com/office/drawing/2014/main" id="{CE3B05A1-A6EF-DB79-1169-B45242669C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9A176E-8B41-46ED-B73A-0968F8582EF3}" type="slidenum">
              <a:rPr lang="en-US" altLang="en-US" sz="1600">
                <a:solidFill>
                  <a:srgbClr val="89006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 sz="1600">
              <a:solidFill>
                <a:srgbClr val="89006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6B03EB59-3D02-B8B8-E192-4726D3498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2350" y="585788"/>
            <a:ext cx="8089900" cy="1498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en-US" sz="5400" dirty="0" err="1">
                <a:solidFill>
                  <a:schemeClr val="accent2">
                    <a:lumMod val="75000"/>
                  </a:schemeClr>
                </a:solidFill>
              </a:rPr>
              <a:t>Friendraising</a:t>
            </a:r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: Board member tasks  </a:t>
            </a:r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02F48C9A-7DF6-0791-1B38-1120AE6ED4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1213" y="1914525"/>
            <a:ext cx="4267200" cy="4357688"/>
          </a:xfrm>
        </p:spPr>
        <p:txBody>
          <a:bodyPr rtlCol="0">
            <a:normAutofit/>
          </a:bodyPr>
          <a:lstStyle/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Identify stories of how MS has helped the community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Write newsletter stories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Call new members to thank them for joining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Identify potential donors 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Identify foundations, corporations, government agencies for funding opportunities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endParaRPr lang="en-US" altLang="en-US" dirty="0"/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endParaRPr lang="en-US" altLang="en-US" dirty="0"/>
          </a:p>
        </p:txBody>
      </p:sp>
      <p:pic>
        <p:nvPicPr>
          <p:cNvPr id="60420" name="Content Placeholder 6" descr="124.JPG">
            <a:extLst>
              <a:ext uri="{FF2B5EF4-FFF2-40B4-BE49-F238E27FC236}">
                <a16:creationId xmlns:a16="http://schemas.microsoft.com/office/drawing/2014/main" id="{29438EE4-F1B2-38EC-A884-1A83F2AEAE5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84963" y="1981201"/>
            <a:ext cx="2984500" cy="3978275"/>
          </a:xfrm>
        </p:spPr>
      </p:pic>
      <p:sp>
        <p:nvSpPr>
          <p:cNvPr id="58373" name="Footer Placeholder 4">
            <a:extLst>
              <a:ext uri="{FF2B5EF4-FFF2-40B4-BE49-F238E27FC236}">
                <a16:creationId xmlns:a16="http://schemas.microsoft.com/office/drawing/2014/main" id="{A86FE6CD-8098-8B88-BAC5-F75B07463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latin typeface="Arial" panose="020B0604020202020204" pitchFamily="34" charset="0"/>
              </a:rPr>
              <a:t>©  2023 Donna Ann Harris .</a:t>
            </a:r>
          </a:p>
        </p:txBody>
      </p:sp>
      <p:sp>
        <p:nvSpPr>
          <p:cNvPr id="60422" name="Slide Number Placeholder 5">
            <a:extLst>
              <a:ext uri="{FF2B5EF4-FFF2-40B4-BE49-F238E27FC236}">
                <a16:creationId xmlns:a16="http://schemas.microsoft.com/office/drawing/2014/main" id="{EAD8A7E7-65EE-B97A-6012-58E65F4CA3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FBDFBC-FD11-4402-9CD1-DB0F7CB7B4FC}" type="slidenum">
              <a:rPr lang="en-US" altLang="en-US" sz="1600">
                <a:solidFill>
                  <a:srgbClr val="89006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sz="1600">
              <a:solidFill>
                <a:srgbClr val="89006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9E44F79A-1B67-B17C-5618-03510168F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549275"/>
            <a:ext cx="8375650" cy="1498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en-US" sz="5400" dirty="0" err="1">
                <a:solidFill>
                  <a:schemeClr val="accent2">
                    <a:lumMod val="75000"/>
                  </a:schemeClr>
                </a:solidFill>
              </a:rPr>
              <a:t>Friendraising</a:t>
            </a:r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: Board member tasks 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769F32FE-BE63-C642-6620-36FEA180B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92351" y="2286001"/>
            <a:ext cx="3565525" cy="4022725"/>
          </a:xfrm>
        </p:spPr>
        <p:txBody>
          <a:bodyPr rtlCol="0">
            <a:normAutofit fontScale="92500" lnSpcReduction="10000"/>
          </a:bodyPr>
          <a:lstStyle/>
          <a:p>
            <a:pPr marL="182880" indent="-182880"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altLang="en-US" dirty="0"/>
          </a:p>
          <a:p>
            <a:pPr marL="182880" indent="-182880"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altLang="en-US" dirty="0"/>
          </a:p>
        </p:txBody>
      </p:sp>
      <p:sp>
        <p:nvSpPr>
          <p:cNvPr id="56324" name="Content Placeholder 5">
            <a:extLst>
              <a:ext uri="{FF2B5EF4-FFF2-40B4-BE49-F238E27FC236}">
                <a16:creationId xmlns:a16="http://schemas.microsoft.com/office/drawing/2014/main" id="{8D38DB2E-A1AB-8200-E8B3-004A800B2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76401"/>
            <a:ext cx="3657600" cy="4595813"/>
          </a:xfrm>
        </p:spPr>
        <p:txBody>
          <a:bodyPr rtlCol="0">
            <a:normAutofit fontScale="92500" lnSpcReduction="10000"/>
          </a:bodyPr>
          <a:lstStyle/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3000" dirty="0"/>
              <a:t>Participate in fundraising events as a volunteer 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3000" dirty="0"/>
              <a:t>Send handwritten thank you notes to donors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3000" dirty="0"/>
              <a:t>Visit with an elected official to talk about your program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3000" b="1" dirty="0"/>
              <a:t>Host a party in your home as a cultivation event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endParaRPr lang="en-US" altLang="en-US" dirty="0"/>
          </a:p>
        </p:txBody>
      </p:sp>
      <p:sp>
        <p:nvSpPr>
          <p:cNvPr id="60421" name="Footer Placeholder 3">
            <a:extLst>
              <a:ext uri="{FF2B5EF4-FFF2-40B4-BE49-F238E27FC236}">
                <a16:creationId xmlns:a16="http://schemas.microsoft.com/office/drawing/2014/main" id="{4FB7F46B-A5AF-4928-9747-B44D2BD4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latin typeface="Arial" panose="020B0604020202020204" pitchFamily="34" charset="0"/>
              </a:rPr>
              <a:t>©  2023 Donna Ann Harris .</a:t>
            </a:r>
            <a:endParaRPr lang="en-US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2470" name="Slide Number Placeholder 4">
            <a:extLst>
              <a:ext uri="{FF2B5EF4-FFF2-40B4-BE49-F238E27FC236}">
                <a16:creationId xmlns:a16="http://schemas.microsoft.com/office/drawing/2014/main" id="{1A165DCE-07B9-0F73-4B15-5F515A55BA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0D13032-B7B8-4220-B620-F12528A49DC8}" type="slidenum">
              <a:rPr lang="en-US" altLang="en-US" sz="1600">
                <a:solidFill>
                  <a:srgbClr val="89006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 sz="1600">
              <a:solidFill>
                <a:srgbClr val="89006F"/>
              </a:solidFill>
              <a:latin typeface="Arial" panose="020B0604020202020204" pitchFamily="34" charset="0"/>
            </a:endParaRPr>
          </a:p>
        </p:txBody>
      </p:sp>
      <p:pic>
        <p:nvPicPr>
          <p:cNvPr id="62471" name="Picture 6" descr="145.JPG">
            <a:extLst>
              <a:ext uri="{FF2B5EF4-FFF2-40B4-BE49-F238E27FC236}">
                <a16:creationId xmlns:a16="http://schemas.microsoft.com/office/drawing/2014/main" id="{C5CB779D-B31B-6069-CF01-B17E574604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01825"/>
            <a:ext cx="3352800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21363C33-A3B7-6DB3-2CF1-AC71202A7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300" y="846139"/>
            <a:ext cx="8534400" cy="7588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3. Solicitation</a:t>
            </a: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4F1B9E66-F498-E1D7-DD4F-90E7B1B8654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133600" y="2133600"/>
            <a:ext cx="4648200" cy="4953000"/>
          </a:xfrm>
        </p:spPr>
        <p:txBody>
          <a:bodyPr/>
          <a:lstStyle/>
          <a:p>
            <a:pPr eaLnBrk="1" hangingPunct="1"/>
            <a:r>
              <a:rPr lang="en-US" altLang="en-US"/>
              <a:t>Sign letters with notes to potential members</a:t>
            </a:r>
          </a:p>
          <a:p>
            <a:pPr eaLnBrk="1" hangingPunct="1"/>
            <a:r>
              <a:rPr lang="en-US" altLang="en-US"/>
              <a:t>Ask for sponsorships from businesses you know</a:t>
            </a:r>
          </a:p>
          <a:p>
            <a:pPr eaLnBrk="1" hangingPunct="1"/>
            <a:r>
              <a:rPr lang="en-US" altLang="en-US"/>
              <a:t>Seek in-kind donations from businesses you know</a:t>
            </a:r>
          </a:p>
          <a:p>
            <a:pPr eaLnBrk="1" hangingPunct="1"/>
            <a:r>
              <a:rPr lang="en-US" altLang="en-US"/>
              <a:t>Call people to renew their memberships</a:t>
            </a:r>
          </a:p>
          <a:p>
            <a:pPr eaLnBrk="1" hangingPunct="1"/>
            <a:endParaRPr lang="en-US" altLang="en-US"/>
          </a:p>
        </p:txBody>
      </p:sp>
      <p:sp>
        <p:nvSpPr>
          <p:cNvPr id="61444" name="Footer Placeholder 3">
            <a:extLst>
              <a:ext uri="{FF2B5EF4-FFF2-40B4-BE49-F238E27FC236}">
                <a16:creationId xmlns:a16="http://schemas.microsoft.com/office/drawing/2014/main" id="{AA1F05ED-A281-6E58-F373-20DEA61F7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latin typeface="Arial" panose="020B0604020202020204" pitchFamily="34" charset="0"/>
              </a:rPr>
              <a:t>©  2023 Donna Ann Harris .</a:t>
            </a:r>
            <a:endParaRPr lang="en-US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3493" name="Slide Number Placeholder 4">
            <a:extLst>
              <a:ext uri="{FF2B5EF4-FFF2-40B4-BE49-F238E27FC236}">
                <a16:creationId xmlns:a16="http://schemas.microsoft.com/office/drawing/2014/main" id="{2A153F1A-B13C-A990-0B34-29D3B70EA8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78BF97A-C1CE-4A41-ABA9-0E1856F5F4D6}" type="slidenum">
              <a:rPr lang="en-US" altLang="en-US" sz="1600">
                <a:solidFill>
                  <a:srgbClr val="89006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 sz="1600">
              <a:solidFill>
                <a:srgbClr val="89006F"/>
              </a:solidFill>
              <a:latin typeface="Arial" panose="020B0604020202020204" pitchFamily="34" charset="0"/>
            </a:endParaRPr>
          </a:p>
        </p:txBody>
      </p:sp>
      <p:pic>
        <p:nvPicPr>
          <p:cNvPr id="63494" name="Picture 6" descr="134.JPG">
            <a:extLst>
              <a:ext uri="{FF2B5EF4-FFF2-40B4-BE49-F238E27FC236}">
                <a16:creationId xmlns:a16="http://schemas.microsoft.com/office/drawing/2014/main" id="{712DCFFC-FC7E-C9A1-0DC9-B3D01B295E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752600"/>
            <a:ext cx="31432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E75F6599-6F53-08D9-2EDF-81A3D8316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8688" y="336550"/>
            <a:ext cx="7772400" cy="1214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3. Solicitation: Board Member tasks </a:t>
            </a:r>
          </a:p>
        </p:txBody>
      </p:sp>
      <p:pic>
        <p:nvPicPr>
          <p:cNvPr id="65539" name="Content Placeholder 6" descr="IMG_1992.JPG">
            <a:extLst>
              <a:ext uri="{FF2B5EF4-FFF2-40B4-BE49-F238E27FC236}">
                <a16:creationId xmlns:a16="http://schemas.microsoft.com/office/drawing/2014/main" id="{DE1FE669-DC5C-EF7B-693A-47774B6B860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1524000"/>
            <a:ext cx="3511550" cy="4681538"/>
          </a:xfrm>
        </p:spPr>
      </p:pic>
      <p:sp>
        <p:nvSpPr>
          <p:cNvPr id="59396" name="Content Placeholder 3">
            <a:extLst>
              <a:ext uri="{FF2B5EF4-FFF2-40B4-BE49-F238E27FC236}">
                <a16:creationId xmlns:a16="http://schemas.microsoft.com/office/drawing/2014/main" id="{6B817AFF-3BDB-464F-2BFD-A9DFBD175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3488" y="1795463"/>
            <a:ext cx="3657600" cy="4800600"/>
          </a:xfrm>
        </p:spPr>
        <p:txBody>
          <a:bodyPr rtlCol="0">
            <a:normAutofit/>
          </a:bodyPr>
          <a:lstStyle/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Send emails to donors to remind them of events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Increase your own gift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Cultivate potential donors 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Ask people to pledge to the organization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Participate in The Ask for major gifts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endParaRPr lang="en-US" altLang="en-US" dirty="0"/>
          </a:p>
        </p:txBody>
      </p:sp>
      <p:sp>
        <p:nvSpPr>
          <p:cNvPr id="63493" name="Footer Placeholder 4">
            <a:extLst>
              <a:ext uri="{FF2B5EF4-FFF2-40B4-BE49-F238E27FC236}">
                <a16:creationId xmlns:a16="http://schemas.microsoft.com/office/drawing/2014/main" id="{A8AF7677-93BC-8222-12B0-4A159EE2A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solidFill>
                  <a:srgbClr val="FFFFFF"/>
                </a:solidFill>
                <a:latin typeface="Arial" panose="020B0604020202020204" pitchFamily="34" charset="0"/>
              </a:rPr>
              <a:t>©  2023 Donna Ann Harris .</a:t>
            </a:r>
          </a:p>
        </p:txBody>
      </p:sp>
      <p:sp>
        <p:nvSpPr>
          <p:cNvPr id="65542" name="Slide Number Placeholder 5">
            <a:extLst>
              <a:ext uri="{FF2B5EF4-FFF2-40B4-BE49-F238E27FC236}">
                <a16:creationId xmlns:a16="http://schemas.microsoft.com/office/drawing/2014/main" id="{67F23D04-5487-9551-805D-CB067BB713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BE4FD22-6550-4B5C-A39E-36CCB74BF0C9}" type="slidenum">
              <a:rPr lang="en-US" altLang="en-US" sz="1600">
                <a:solidFill>
                  <a:srgbClr val="89006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 sz="1600">
              <a:solidFill>
                <a:srgbClr val="89006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C4E58118-1945-9820-43B6-FC4933291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201" y="430214"/>
            <a:ext cx="8196263" cy="1609725"/>
          </a:xfrm>
        </p:spPr>
        <p:txBody>
          <a:bodyPr/>
          <a:lstStyle/>
          <a:p>
            <a:pPr>
              <a:defRPr/>
            </a:pPr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Every Board member can do something!</a:t>
            </a:r>
          </a:p>
        </p:txBody>
      </p:sp>
      <p:sp>
        <p:nvSpPr>
          <p:cNvPr id="60419" name="Content Placeholder 2">
            <a:extLst>
              <a:ext uri="{FF2B5EF4-FFF2-40B4-BE49-F238E27FC236}">
                <a16:creationId xmlns:a16="http://schemas.microsoft.com/office/drawing/2014/main" id="{411C83C7-8C67-C04B-42A3-EF503ADF76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31976" y="2133600"/>
            <a:ext cx="4346575" cy="5062538"/>
          </a:xfrm>
        </p:spPr>
        <p:txBody>
          <a:bodyPr rtlCol="0">
            <a:normAutofit/>
          </a:bodyPr>
          <a:lstStyle/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This methodology removes most of the fear from individual board members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Board members see where they fit in the whole friendraising process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>
                <a:solidFill>
                  <a:srgbClr val="FF0000"/>
                </a:solidFill>
              </a:rPr>
              <a:t>Everyone can do something to help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Will be more likely to be willing to help</a:t>
            </a:r>
          </a:p>
        </p:txBody>
      </p:sp>
      <p:pic>
        <p:nvPicPr>
          <p:cNvPr id="66564" name="Content Placeholder 6" descr="HCdatapix 1147.jpg">
            <a:extLst>
              <a:ext uri="{FF2B5EF4-FFF2-40B4-BE49-F238E27FC236}">
                <a16:creationId xmlns:a16="http://schemas.microsoft.com/office/drawing/2014/main" id="{50AA5CB6-B49A-0B56-7505-23B6B57310A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08700" y="1654175"/>
            <a:ext cx="4038600" cy="4953000"/>
          </a:xfrm>
        </p:spPr>
      </p:pic>
      <p:sp>
        <p:nvSpPr>
          <p:cNvPr id="64517" name="Footer Placeholder 3">
            <a:extLst>
              <a:ext uri="{FF2B5EF4-FFF2-40B4-BE49-F238E27FC236}">
                <a16:creationId xmlns:a16="http://schemas.microsoft.com/office/drawing/2014/main" id="{5D98E2E4-3FCD-BC14-1B0E-BA58BAEF0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latin typeface="Arial" panose="020B0604020202020204" pitchFamily="34" charset="0"/>
              </a:rPr>
              <a:t>©  2023 Donna Ann Harris .</a:t>
            </a:r>
          </a:p>
        </p:txBody>
      </p:sp>
      <p:sp>
        <p:nvSpPr>
          <p:cNvPr id="66566" name="Slide Number Placeholder 4">
            <a:extLst>
              <a:ext uri="{FF2B5EF4-FFF2-40B4-BE49-F238E27FC236}">
                <a16:creationId xmlns:a16="http://schemas.microsoft.com/office/drawing/2014/main" id="{9E08C08D-E391-03ED-82BA-77B8AC90B6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6774EC0-7126-4EE5-8C62-ACF907F876DF}" type="slidenum">
              <a:rPr lang="en-US" altLang="en-US" sz="1600">
                <a:solidFill>
                  <a:srgbClr val="89006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 sz="1600">
              <a:solidFill>
                <a:srgbClr val="89006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E7D48023-C79B-E28E-02FA-307D1C8C1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4725" y="712788"/>
            <a:ext cx="7772400" cy="963612"/>
          </a:xfrm>
        </p:spPr>
        <p:txBody>
          <a:bodyPr/>
          <a:lstStyle/>
          <a:p>
            <a:pPr>
              <a:defRPr/>
            </a:pPr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Thinking about YOUR board</a:t>
            </a:r>
          </a:p>
        </p:txBody>
      </p:sp>
      <p:pic>
        <p:nvPicPr>
          <p:cNvPr id="67587" name="Content Placeholder 2" descr="A large brick building with a store on the sidewalk&#10;&#10;Description automatically generated">
            <a:extLst>
              <a:ext uri="{FF2B5EF4-FFF2-40B4-BE49-F238E27FC236}">
                <a16:creationId xmlns:a16="http://schemas.microsoft.com/office/drawing/2014/main" id="{20518BE3-8FF5-B178-1D4C-71369D46555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697" y="2286000"/>
            <a:ext cx="3017043" cy="4022725"/>
          </a:xfrm>
        </p:spPr>
      </p:pic>
      <p:sp>
        <p:nvSpPr>
          <p:cNvPr id="67588" name="Text Placeholder 11">
            <a:extLst>
              <a:ext uri="{FF2B5EF4-FFF2-40B4-BE49-F238E27FC236}">
                <a16:creationId xmlns:a16="http://schemas.microsoft.com/office/drawing/2014/main" id="{03A8D39D-DB20-7584-98B4-68D7CE841C5A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354763" y="1770063"/>
            <a:ext cx="36576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Who do you have now? </a:t>
            </a:r>
          </a:p>
          <a:p>
            <a:pPr eaLnBrk="1" hangingPunct="1"/>
            <a:r>
              <a:rPr lang="en-US" altLang="en-US" dirty="0"/>
              <a:t>Types of fundraisers</a:t>
            </a:r>
          </a:p>
          <a:p>
            <a:pPr lvl="1" eaLnBrk="1" hangingPunct="1"/>
            <a:r>
              <a:rPr lang="en-US" altLang="en-US" sz="2800" dirty="0"/>
              <a:t>Foundation layers</a:t>
            </a:r>
          </a:p>
          <a:p>
            <a:pPr lvl="1" eaLnBrk="1" hangingPunct="1"/>
            <a:r>
              <a:rPr lang="en-US" altLang="en-US" sz="2800" dirty="0"/>
              <a:t>Solicitors</a:t>
            </a:r>
          </a:p>
          <a:p>
            <a:pPr lvl="1" eaLnBrk="1" hangingPunct="1"/>
            <a:r>
              <a:rPr lang="en-US" altLang="en-US" sz="2800" dirty="0" err="1"/>
              <a:t>Friendraisers</a:t>
            </a:r>
            <a:endParaRPr lang="en-US" altLang="en-US" sz="2800" dirty="0"/>
          </a:p>
          <a:p>
            <a:pPr eaLnBrk="1" hangingPunct="1"/>
            <a:r>
              <a:rPr lang="en-US" altLang="en-US" dirty="0"/>
              <a:t>How many of each do you have NOW?</a:t>
            </a:r>
          </a:p>
          <a:p>
            <a:pPr eaLnBrk="1" hangingPunct="1"/>
            <a:r>
              <a:rPr lang="en-US" altLang="en-US" dirty="0"/>
              <a:t>What if there are NO solicitors? FIND SOME FAST</a:t>
            </a:r>
          </a:p>
          <a:p>
            <a:pPr lvl="1" eaLnBrk="1" hangingPunct="1"/>
            <a:endParaRPr lang="en-US" altLang="en-US" sz="3200" dirty="0"/>
          </a:p>
          <a:p>
            <a:pPr lvl="1" eaLnBrk="1" hangingPunct="1"/>
            <a:endParaRPr lang="en-US" altLang="en-US" sz="3200" dirty="0"/>
          </a:p>
        </p:txBody>
      </p:sp>
      <p:sp>
        <p:nvSpPr>
          <p:cNvPr id="65540" name="Footer Placeholder 4">
            <a:extLst>
              <a:ext uri="{FF2B5EF4-FFF2-40B4-BE49-F238E27FC236}">
                <a16:creationId xmlns:a16="http://schemas.microsoft.com/office/drawing/2014/main" id="{44F00FBA-E52E-55D6-8B59-7E9E367FD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latin typeface="Arial" panose="020B0604020202020204" pitchFamily="34" charset="0"/>
              </a:rPr>
              <a:t>©  2023 Donna Ann Harris .</a:t>
            </a:r>
            <a:endParaRPr lang="en-US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7590" name="Slide Number Placeholder 5">
            <a:extLst>
              <a:ext uri="{FF2B5EF4-FFF2-40B4-BE49-F238E27FC236}">
                <a16:creationId xmlns:a16="http://schemas.microsoft.com/office/drawing/2014/main" id="{2CA5F373-FC02-7D1C-27AB-DFD94F1295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6209B8-5610-44EF-AFBB-B274C82781CA}" type="slidenum">
              <a:rPr lang="en-US" altLang="en-US" sz="1600">
                <a:solidFill>
                  <a:srgbClr val="89006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 sz="1600">
              <a:solidFill>
                <a:srgbClr val="89006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B26CC-9AFD-D073-F5B5-EA762A138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200" y="579439"/>
            <a:ext cx="7772400" cy="1609725"/>
          </a:xfrm>
        </p:spPr>
        <p:txBody>
          <a:bodyPr/>
          <a:lstStyle/>
          <a:p>
            <a:pPr>
              <a:defRPr/>
            </a:pPr>
            <a:r>
              <a:rPr lang="en-US" sz="5400" dirty="0">
                <a:solidFill>
                  <a:schemeClr val="accent6"/>
                </a:solidFill>
              </a:rPr>
              <a:t>Take Home Exercise </a:t>
            </a:r>
          </a:p>
        </p:txBody>
      </p:sp>
      <p:sp>
        <p:nvSpPr>
          <p:cNvPr id="68611" name="Content Placeholder 2">
            <a:extLst>
              <a:ext uri="{FF2B5EF4-FFF2-40B4-BE49-F238E27FC236}">
                <a16:creationId xmlns:a16="http://schemas.microsoft.com/office/drawing/2014/main" id="{86ABF3D3-5B15-CA11-6D51-1ECC67F9C4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865313"/>
            <a:ext cx="4724400" cy="4572000"/>
          </a:xfrm>
        </p:spPr>
        <p:txBody>
          <a:bodyPr/>
          <a:lstStyle/>
          <a:p>
            <a:pPr eaLnBrk="1" hangingPunct="1"/>
            <a:r>
              <a:rPr lang="en-US" altLang="en-US"/>
              <a:t>Review the sheet with typical board activities for fundraising/friendraising</a:t>
            </a:r>
          </a:p>
          <a:p>
            <a:pPr eaLnBrk="1" hangingPunct="1"/>
            <a:r>
              <a:rPr lang="en-US" altLang="en-US"/>
              <a:t>Board members check yes/no/maybe for each item </a:t>
            </a:r>
          </a:p>
          <a:p>
            <a:pPr eaLnBrk="1" hangingPunct="1"/>
            <a:r>
              <a:rPr lang="en-US" altLang="en-US"/>
              <a:t>Please limit maybes to only 5</a:t>
            </a:r>
          </a:p>
          <a:p>
            <a:pPr eaLnBrk="1" hangingPunct="1"/>
            <a:r>
              <a:rPr lang="en-US" altLang="en-US"/>
              <a:t>Be prepared to discuss some of your “Yes” answers</a:t>
            </a:r>
          </a:p>
        </p:txBody>
      </p:sp>
      <p:sp>
        <p:nvSpPr>
          <p:cNvPr id="67588" name="Footer Placeholder 3">
            <a:extLst>
              <a:ext uri="{FF2B5EF4-FFF2-40B4-BE49-F238E27FC236}">
                <a16:creationId xmlns:a16="http://schemas.microsoft.com/office/drawing/2014/main" id="{F4601AD7-D285-C747-AAFB-A2F581E42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latin typeface="Arial" panose="020B0604020202020204" pitchFamily="34" charset="0"/>
              </a:rPr>
              <a:t>©  2023 Donna Ann Harris .</a:t>
            </a:r>
          </a:p>
        </p:txBody>
      </p:sp>
      <p:sp>
        <p:nvSpPr>
          <p:cNvPr id="68613" name="Slide Number Placeholder 4">
            <a:extLst>
              <a:ext uri="{FF2B5EF4-FFF2-40B4-BE49-F238E27FC236}">
                <a16:creationId xmlns:a16="http://schemas.microsoft.com/office/drawing/2014/main" id="{7AF7E760-4A43-552B-C35D-A20B581AC8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D0C92C-DFBB-4967-9F26-3DC368F79C0E}" type="slidenum">
              <a:rPr lang="en-US" altLang="en-US" sz="1600">
                <a:solidFill>
                  <a:srgbClr val="89006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 sz="1600">
              <a:solidFill>
                <a:srgbClr val="89006F"/>
              </a:solidFill>
              <a:latin typeface="Arial" panose="020B0604020202020204" pitchFamily="34" charset="0"/>
            </a:endParaRPr>
          </a:p>
        </p:txBody>
      </p:sp>
      <p:pic>
        <p:nvPicPr>
          <p:cNvPr id="68614" name="Picture 3" descr="A sign on the side of a building&#10;&#10;Description automatically generated">
            <a:extLst>
              <a:ext uri="{FF2B5EF4-FFF2-40B4-BE49-F238E27FC236}">
                <a16:creationId xmlns:a16="http://schemas.microsoft.com/office/drawing/2014/main" id="{AC4050FE-9A39-795E-8080-218F51FA1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631950"/>
            <a:ext cx="325755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2AEE7-0AE4-85B9-8944-1372573A8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 2023 Donna Ann Harris 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2981E-D412-33DF-9320-A1E1AC268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4310B5-38C4-4219-9840-181B3D37F232}" type="slidenum">
              <a:rPr lang="en-US" altLang="en-US"/>
              <a:pPr>
                <a:defRPr/>
              </a:pPr>
              <a:t>18</a:t>
            </a:fld>
            <a:endParaRPr lang="en-US" altLang="en-US" dirty="0"/>
          </a:p>
        </p:txBody>
      </p:sp>
      <p:pic>
        <p:nvPicPr>
          <p:cNvPr id="69636" name="Picture 1">
            <a:extLst>
              <a:ext uri="{FF2B5EF4-FFF2-40B4-BE49-F238E27FC236}">
                <a16:creationId xmlns:a16="http://schemas.microsoft.com/office/drawing/2014/main" id="{C1E6B260-959F-055B-D3BC-158420394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0039"/>
            <a:ext cx="9144000" cy="625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4041E4-FFC3-089E-9B87-50BD2F817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End of your board presentation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8664F30-7C51-0EA7-EEF5-64FD4BAAA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 2023 Donna Ann Harris 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B03F72-0006-DBB1-8365-075B49D3A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F7D35-1847-4187-8F97-08834AD7B55B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6A5BB5E-CCA7-CB11-723F-C6AAEE8DD2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Fundraising and MS/ES Boards 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B99E3068-A22C-DEF4-2DE3-D4D1429552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3600" y="1905000"/>
            <a:ext cx="7772400" cy="4051300"/>
          </a:xfrm>
        </p:spPr>
        <p:txBody>
          <a:bodyPr/>
          <a:lstStyle/>
          <a:p>
            <a:pPr marL="571500" indent="-571500"/>
            <a:r>
              <a:rPr lang="en-US" altLang="en-US" dirty="0"/>
              <a:t>Main Street/Elm Street boards are a combination of working boards and governing boards</a:t>
            </a:r>
          </a:p>
          <a:p>
            <a:pPr marL="571500" indent="-571500"/>
            <a:r>
              <a:rPr lang="en-US" altLang="en-US" dirty="0"/>
              <a:t>As MS/ES organizations mature and take on larger projects, board membership needs to change </a:t>
            </a:r>
          </a:p>
          <a:p>
            <a:pPr marL="571500" indent="-571500"/>
            <a:r>
              <a:rPr lang="en-US" altLang="en-US" dirty="0"/>
              <a:t>Training is needed so board members understand their roles as fundraisers</a:t>
            </a:r>
          </a:p>
        </p:txBody>
      </p:sp>
      <p:sp>
        <p:nvSpPr>
          <p:cNvPr id="46084" name="Footer Placeholder 4">
            <a:extLst>
              <a:ext uri="{FF2B5EF4-FFF2-40B4-BE49-F238E27FC236}">
                <a16:creationId xmlns:a16="http://schemas.microsoft.com/office/drawing/2014/main" id="{DB499456-E751-82B3-DCB7-BE3F18586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latin typeface="Arial" panose="020B0604020202020204" pitchFamily="34" charset="0"/>
              </a:rPr>
              <a:t>©  2023 Donna Ann Harris .</a:t>
            </a:r>
            <a:endParaRPr lang="en-US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8133" name="Slide Number Placeholder 5">
            <a:extLst>
              <a:ext uri="{FF2B5EF4-FFF2-40B4-BE49-F238E27FC236}">
                <a16:creationId xmlns:a16="http://schemas.microsoft.com/office/drawing/2014/main" id="{5D6899C5-723B-09C6-6343-646E1C9B83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CA4877-AFDF-484C-A249-0EEB18381068}" type="slidenum">
              <a:rPr lang="en-US" altLang="en-US" sz="1600">
                <a:solidFill>
                  <a:srgbClr val="89006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z="1600">
              <a:solidFill>
                <a:srgbClr val="89006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C5EEB6F8-56CD-E4ED-7F03-BA7820C32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601664"/>
            <a:ext cx="7772400" cy="121443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Traditional expectations of Board members</a:t>
            </a:r>
          </a:p>
        </p:txBody>
      </p:sp>
      <p:sp>
        <p:nvSpPr>
          <p:cNvPr id="45059" name="Content Placeholder 6">
            <a:extLst>
              <a:ext uri="{FF2B5EF4-FFF2-40B4-BE49-F238E27FC236}">
                <a16:creationId xmlns:a16="http://schemas.microsoft.com/office/drawing/2014/main" id="{B0E60AB5-D652-09DF-77C8-444FCEFCA3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52651" y="2076450"/>
            <a:ext cx="4422775" cy="4681538"/>
          </a:xfrm>
        </p:spPr>
        <p:txBody>
          <a:bodyPr rtlCol="0">
            <a:normAutofit/>
          </a:bodyPr>
          <a:lstStyle/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Board is responsible for a well funded organization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“Give, get or get off”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Time, talent, treasure 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Board giving requirements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Recommend a Board Commitment Form BEFORE they are nominated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endParaRPr lang="en-US" altLang="en-US" b="1" dirty="0"/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endParaRPr lang="en-US" altLang="en-US" dirty="0"/>
          </a:p>
        </p:txBody>
      </p:sp>
      <p:pic>
        <p:nvPicPr>
          <p:cNvPr id="50180" name="Content Placeholder 2" descr="A car parked on the side of a building&#10;&#10;Description automatically generated">
            <a:extLst>
              <a:ext uri="{FF2B5EF4-FFF2-40B4-BE49-F238E27FC236}">
                <a16:creationId xmlns:a16="http://schemas.microsoft.com/office/drawing/2014/main" id="{D5B865D9-8E1F-9E5F-5C75-30316F3C5C2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1800" y="1760538"/>
            <a:ext cx="3371850" cy="4495800"/>
          </a:xfrm>
        </p:spPr>
      </p:pic>
      <p:sp>
        <p:nvSpPr>
          <p:cNvPr id="48132" name="Footer Placeholder 3">
            <a:extLst>
              <a:ext uri="{FF2B5EF4-FFF2-40B4-BE49-F238E27FC236}">
                <a16:creationId xmlns:a16="http://schemas.microsoft.com/office/drawing/2014/main" id="{2DCC250B-20A3-2C37-FDEB-35E5DEF87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latin typeface="Arial" panose="020B0604020202020204" pitchFamily="34" charset="0"/>
              </a:rPr>
              <a:t>©  2023 Donna Ann Harris .</a:t>
            </a:r>
          </a:p>
        </p:txBody>
      </p:sp>
      <p:sp>
        <p:nvSpPr>
          <p:cNvPr id="50182" name="Slide Number Placeholder 4">
            <a:extLst>
              <a:ext uri="{FF2B5EF4-FFF2-40B4-BE49-F238E27FC236}">
                <a16:creationId xmlns:a16="http://schemas.microsoft.com/office/drawing/2014/main" id="{223CE124-CBA2-0923-D5C1-FC63D7643E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19A69E2-F932-4487-95A6-5F20D97F8400}" type="slidenum">
              <a:rPr lang="en-US" altLang="en-US" sz="1600">
                <a:solidFill>
                  <a:srgbClr val="89006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z="1600">
              <a:solidFill>
                <a:srgbClr val="89006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4A8C45B7-15A2-AC30-EC17-8678705F1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7600" y="838200"/>
            <a:ext cx="3124200" cy="3124200"/>
          </a:xfrm>
        </p:spPr>
        <p:txBody>
          <a:bodyPr/>
          <a:lstStyle/>
          <a:p>
            <a:pPr>
              <a:defRPr/>
            </a:pPr>
            <a:r>
              <a:rPr lang="en-US" altLang="en-US" sz="4400" dirty="0">
                <a:solidFill>
                  <a:schemeClr val="accent6">
                    <a:lumMod val="50000"/>
                  </a:schemeClr>
                </a:solidFill>
              </a:rPr>
              <a:t>Typical MS Board fund</a:t>
            </a:r>
            <a:br>
              <a:rPr lang="en-US" altLang="en-US" sz="4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altLang="en-US" sz="4400" dirty="0">
                <a:solidFill>
                  <a:schemeClr val="accent6">
                    <a:lumMod val="50000"/>
                  </a:schemeClr>
                </a:solidFill>
              </a:rPr>
              <a:t>raising activities</a:t>
            </a: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DE3C584B-5CF8-7901-C18E-C2B896A831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1" y="835026"/>
            <a:ext cx="5032375" cy="5019675"/>
          </a:xfrm>
        </p:spPr>
        <p:txBody>
          <a:bodyPr/>
          <a:lstStyle/>
          <a:p>
            <a:pPr eaLnBrk="1" hangingPunct="1"/>
            <a:r>
              <a:rPr lang="en-US" altLang="en-US" sz="2800"/>
              <a:t>Make your own gift first </a:t>
            </a:r>
          </a:p>
          <a:p>
            <a:pPr eaLnBrk="1" hangingPunct="1"/>
            <a:r>
              <a:rPr lang="en-US" altLang="en-US" sz="2800"/>
              <a:t>Recruit new annual gifts</a:t>
            </a:r>
          </a:p>
          <a:p>
            <a:pPr eaLnBrk="1" hangingPunct="1"/>
            <a:r>
              <a:rPr lang="en-US" altLang="en-US" sz="2800"/>
              <a:t>Recruit people to fundraising events</a:t>
            </a:r>
          </a:p>
          <a:p>
            <a:pPr eaLnBrk="1" hangingPunct="1"/>
            <a:r>
              <a:rPr lang="en-US" altLang="en-US" sz="2800"/>
              <a:t>Be responsible for oversight of the whole of fundraising and budgeting process </a:t>
            </a:r>
          </a:p>
          <a:p>
            <a:pPr eaLnBrk="1" hangingPunct="1"/>
            <a:r>
              <a:rPr lang="en-US" altLang="en-US" sz="2800"/>
              <a:t>Review all fundraising materials, fundraising plan, and participate in solicitations</a:t>
            </a:r>
          </a:p>
          <a:p>
            <a:pPr eaLnBrk="1" hangingPunct="1"/>
            <a:endParaRPr lang="en-US" altLang="en-US"/>
          </a:p>
        </p:txBody>
      </p:sp>
      <p:sp>
        <p:nvSpPr>
          <p:cNvPr id="50180" name="Footer Placeholder 3">
            <a:extLst>
              <a:ext uri="{FF2B5EF4-FFF2-40B4-BE49-F238E27FC236}">
                <a16:creationId xmlns:a16="http://schemas.microsoft.com/office/drawing/2014/main" id="{FC14C5D8-1A62-CFB5-749E-8BBED2AEF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latin typeface="Arial" panose="020B0604020202020204" pitchFamily="34" charset="0"/>
              </a:rPr>
              <a:t>©  2023 Donna Ann Harris .</a:t>
            </a:r>
          </a:p>
        </p:txBody>
      </p:sp>
      <p:sp>
        <p:nvSpPr>
          <p:cNvPr id="52229" name="Slide Number Placeholder 4">
            <a:extLst>
              <a:ext uri="{FF2B5EF4-FFF2-40B4-BE49-F238E27FC236}">
                <a16:creationId xmlns:a16="http://schemas.microsoft.com/office/drawing/2014/main" id="{0D94744A-1632-C151-4FD9-1D89D81A7F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F060C7D-F873-43FE-953C-03029B4F59DB}" type="slidenum">
              <a:rPr lang="en-US" altLang="en-US" sz="1600">
                <a:solidFill>
                  <a:srgbClr val="89006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sz="1600">
              <a:solidFill>
                <a:srgbClr val="89006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0CD9F-9226-A595-F00F-44FD5EF3F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2350" y="585788"/>
            <a:ext cx="7289800" cy="1498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Current Board fundraising expectations</a:t>
            </a:r>
          </a:p>
        </p:txBody>
      </p:sp>
      <p:sp>
        <p:nvSpPr>
          <p:cNvPr id="51203" name="Content Placeholder 2">
            <a:extLst>
              <a:ext uri="{FF2B5EF4-FFF2-40B4-BE49-F238E27FC236}">
                <a16:creationId xmlns:a16="http://schemas.microsoft.com/office/drawing/2014/main" id="{927474C2-AA3A-6427-E7CE-E26E9216791F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209800" y="2193926"/>
            <a:ext cx="5029200" cy="3978275"/>
          </a:xfrm>
        </p:spPr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en-US" altLang="en-US" dirty="0"/>
              <a:t>Clear Board fundraising expectations are best</a:t>
            </a:r>
          </a:p>
          <a:p>
            <a:pPr marL="91440" indent="-91440">
              <a:defRPr/>
            </a:pPr>
            <a:r>
              <a:rPr lang="en-US" altLang="en-US" dirty="0"/>
              <a:t>Make their own “stretch” gift</a:t>
            </a:r>
          </a:p>
          <a:p>
            <a:pPr marL="91440" indent="-91440">
              <a:defRPr/>
            </a:pPr>
            <a:r>
              <a:rPr lang="en-US" altLang="en-US" dirty="0"/>
              <a:t>Attending all of your ticketed events</a:t>
            </a:r>
          </a:p>
          <a:p>
            <a:pPr marL="91440" indent="-91440">
              <a:defRPr/>
            </a:pPr>
            <a:r>
              <a:rPr lang="en-US" altLang="en-US" dirty="0"/>
              <a:t>Ask others to attend</a:t>
            </a:r>
          </a:p>
          <a:p>
            <a:pPr marL="91440" indent="-91440">
              <a:defRPr/>
            </a:pPr>
            <a:r>
              <a:rPr lang="en-US" altLang="en-US" dirty="0"/>
              <a:t>Soliciting other annual gifts</a:t>
            </a:r>
          </a:p>
          <a:p>
            <a:pPr marL="91440" indent="-91440">
              <a:defRPr/>
            </a:pPr>
            <a:r>
              <a:rPr lang="en-US" altLang="en-US" dirty="0"/>
              <a:t>Soliciting other major gifts </a:t>
            </a:r>
          </a:p>
        </p:txBody>
      </p:sp>
      <p:sp>
        <p:nvSpPr>
          <p:cNvPr id="51204" name="Footer Placeholder 3">
            <a:extLst>
              <a:ext uri="{FF2B5EF4-FFF2-40B4-BE49-F238E27FC236}">
                <a16:creationId xmlns:a16="http://schemas.microsoft.com/office/drawing/2014/main" id="{4C00D994-1B4B-3E02-DABC-A9D66C66C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latin typeface="Arial" panose="020B0604020202020204" pitchFamily="34" charset="0"/>
              </a:rPr>
              <a:t>©  2023 Donna Ann Harris .</a:t>
            </a:r>
          </a:p>
        </p:txBody>
      </p:sp>
      <p:sp>
        <p:nvSpPr>
          <p:cNvPr id="53253" name="Slide Number Placeholder 4">
            <a:extLst>
              <a:ext uri="{FF2B5EF4-FFF2-40B4-BE49-F238E27FC236}">
                <a16:creationId xmlns:a16="http://schemas.microsoft.com/office/drawing/2014/main" id="{2A8DAA5E-A93D-0A71-8F8B-4AED0360D0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9EDE14-67B5-4F60-9CA9-665A8EFB5C54}" type="slidenum">
              <a:rPr lang="en-US" altLang="en-US" sz="1600">
                <a:solidFill>
                  <a:srgbClr val="89006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z="1600">
              <a:solidFill>
                <a:srgbClr val="89006F"/>
              </a:solidFill>
              <a:latin typeface="Arial" panose="020B0604020202020204" pitchFamily="34" charset="0"/>
            </a:endParaRPr>
          </a:p>
        </p:txBody>
      </p:sp>
      <p:pic>
        <p:nvPicPr>
          <p:cNvPr id="53254" name="Picture 3" descr="A store in a brick building&#10;&#10;Description automatically generated">
            <a:extLst>
              <a:ext uri="{FF2B5EF4-FFF2-40B4-BE49-F238E27FC236}">
                <a16:creationId xmlns:a16="http://schemas.microsoft.com/office/drawing/2014/main" id="{CB5780CF-EB77-4B92-64D5-171D78952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13" y="1828800"/>
            <a:ext cx="28575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D22A03F-CB9D-8883-0886-4F776CC5E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2350" y="585788"/>
            <a:ext cx="8070850" cy="1498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Evolving your board membership</a:t>
            </a:r>
          </a:p>
        </p:txBody>
      </p:sp>
      <p:sp>
        <p:nvSpPr>
          <p:cNvPr id="48131" name="Content Placeholder 3">
            <a:extLst>
              <a:ext uri="{FF2B5EF4-FFF2-40B4-BE49-F238E27FC236}">
                <a16:creationId xmlns:a16="http://schemas.microsoft.com/office/drawing/2014/main" id="{68031163-C6C5-C5B5-8A79-8FC3CEF3D1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70125" y="1852613"/>
            <a:ext cx="3657600" cy="4419600"/>
          </a:xfrm>
        </p:spPr>
        <p:txBody>
          <a:bodyPr rtlCol="0">
            <a:normAutofit fontScale="92500" lnSpcReduction="10000"/>
          </a:bodyPr>
          <a:lstStyle/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3000" dirty="0"/>
              <a:t>Evolve from being solely worker bees to identifying a handful of Board members with wealth or access to wealth if major gifts are contemplated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sz="3000" dirty="0">
                <a:solidFill>
                  <a:srgbClr val="FF0000"/>
                </a:solidFill>
              </a:rPr>
              <a:t>But every board member can do something to help with fundraising 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endParaRPr lang="en-US" altLang="en-US" dirty="0"/>
          </a:p>
        </p:txBody>
      </p:sp>
      <p:sp>
        <p:nvSpPr>
          <p:cNvPr id="52228" name="Footer Placeholder 5">
            <a:extLst>
              <a:ext uri="{FF2B5EF4-FFF2-40B4-BE49-F238E27FC236}">
                <a16:creationId xmlns:a16="http://schemas.microsoft.com/office/drawing/2014/main" id="{C3755787-319C-2C93-8EA5-CD042898A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latin typeface="Arial" panose="020B0604020202020204" pitchFamily="34" charset="0"/>
              </a:rPr>
              <a:t>©  2023 Donna Ann Harris .</a:t>
            </a:r>
          </a:p>
        </p:txBody>
      </p:sp>
      <p:sp>
        <p:nvSpPr>
          <p:cNvPr id="54277" name="Slide Number Placeholder 4">
            <a:extLst>
              <a:ext uri="{FF2B5EF4-FFF2-40B4-BE49-F238E27FC236}">
                <a16:creationId xmlns:a16="http://schemas.microsoft.com/office/drawing/2014/main" id="{24CE82C7-EA22-0E2E-0C0B-6BFAC7A195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B9FBB11-9811-4C04-99A9-D831BC00A1B4}" type="slidenum">
              <a:rPr lang="en-US" altLang="en-US" sz="1600">
                <a:solidFill>
                  <a:srgbClr val="89006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sz="1600">
              <a:solidFill>
                <a:srgbClr val="89006F"/>
              </a:solidFill>
              <a:latin typeface="Arial" panose="020B0604020202020204" pitchFamily="34" charset="0"/>
            </a:endParaRPr>
          </a:p>
        </p:txBody>
      </p:sp>
      <p:pic>
        <p:nvPicPr>
          <p:cNvPr id="54278" name="Picture 9">
            <a:extLst>
              <a:ext uri="{FF2B5EF4-FFF2-40B4-BE49-F238E27FC236}">
                <a16:creationId xmlns:a16="http://schemas.microsoft.com/office/drawing/2014/main" id="{309A0F58-F617-0F56-753A-2F5D826FF0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47900"/>
            <a:ext cx="3962400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891EEBDD-CC52-A075-9255-C207F2337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5400" dirty="0">
                <a:solidFill>
                  <a:schemeClr val="accent6"/>
                </a:solidFill>
              </a:rPr>
              <a:t>“Friendraising” not fundraising </a:t>
            </a:r>
          </a:p>
        </p:txBody>
      </p:sp>
      <p:sp>
        <p:nvSpPr>
          <p:cNvPr id="55299" name="Content Placeholder 2">
            <a:extLst>
              <a:ext uri="{FF2B5EF4-FFF2-40B4-BE49-F238E27FC236}">
                <a16:creationId xmlns:a16="http://schemas.microsoft.com/office/drawing/2014/main" id="{49823C0D-FD2C-89FD-74E9-5F77697C1D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2306638"/>
            <a:ext cx="3886200" cy="4051300"/>
          </a:xfrm>
        </p:spPr>
        <p:txBody>
          <a:bodyPr/>
          <a:lstStyle/>
          <a:p>
            <a:pPr eaLnBrk="1" hangingPunct="1"/>
            <a:r>
              <a:rPr lang="en-US" altLang="en-US"/>
              <a:t>Cultivation of potential prospects 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Everyone can do their part in friendraising</a:t>
            </a:r>
          </a:p>
          <a:p>
            <a:pPr eaLnBrk="1" hangingPunct="1"/>
            <a:r>
              <a:rPr lang="en-US" altLang="en-US"/>
              <a:t>All can be ambassadors for the organization no matter their own giving level</a:t>
            </a:r>
          </a:p>
          <a:p>
            <a:pPr eaLnBrk="1" hangingPunct="1"/>
            <a:endParaRPr lang="en-US" altLang="en-US"/>
          </a:p>
        </p:txBody>
      </p:sp>
      <p:sp>
        <p:nvSpPr>
          <p:cNvPr id="53252" name="Footer Placeholder 3">
            <a:extLst>
              <a:ext uri="{FF2B5EF4-FFF2-40B4-BE49-F238E27FC236}">
                <a16:creationId xmlns:a16="http://schemas.microsoft.com/office/drawing/2014/main" id="{938C7089-D58D-EF7A-3728-7979BDD27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solidFill>
                  <a:srgbClr val="FFFFFF"/>
                </a:solidFill>
                <a:latin typeface="Arial" panose="020B0604020202020204" pitchFamily="34" charset="0"/>
              </a:rPr>
              <a:t>©  2023 Donna Ann Harris .</a:t>
            </a:r>
          </a:p>
        </p:txBody>
      </p:sp>
      <p:sp>
        <p:nvSpPr>
          <p:cNvPr id="55301" name="Slide Number Placeholder 4">
            <a:extLst>
              <a:ext uri="{FF2B5EF4-FFF2-40B4-BE49-F238E27FC236}">
                <a16:creationId xmlns:a16="http://schemas.microsoft.com/office/drawing/2014/main" id="{8AD74696-E8A8-D219-AAF9-9D84B0E005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949872-E99A-486A-B788-973BEB907DA3}" type="slidenum">
              <a:rPr lang="en-US" altLang="en-US" sz="1600">
                <a:solidFill>
                  <a:srgbClr val="89006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sz="1600">
              <a:solidFill>
                <a:srgbClr val="89006F"/>
              </a:solidFill>
              <a:latin typeface="Arial" panose="020B0604020202020204" pitchFamily="34" charset="0"/>
            </a:endParaRPr>
          </a:p>
        </p:txBody>
      </p:sp>
      <p:pic>
        <p:nvPicPr>
          <p:cNvPr id="55302" name="Picture 2" descr="A large brick building&#10;&#10;Description automatically generated">
            <a:extLst>
              <a:ext uri="{FF2B5EF4-FFF2-40B4-BE49-F238E27FC236}">
                <a16:creationId xmlns:a16="http://schemas.microsoft.com/office/drawing/2014/main" id="{3E09C066-556E-CA18-D275-441C9E3E4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746251"/>
            <a:ext cx="3373438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DF337BE8-1BFF-5AD8-E803-D975D7371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2350" y="585788"/>
            <a:ext cx="7289800" cy="1498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Recruitment of </a:t>
            </a:r>
            <a:r>
              <a:rPr lang="en-US" sz="5400" dirty="0" err="1">
                <a:solidFill>
                  <a:schemeClr val="accent2">
                    <a:lumMod val="75000"/>
                  </a:schemeClr>
                </a:solidFill>
              </a:rPr>
              <a:t>friendraisers</a:t>
            </a:r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0179" name="Content Placeholder 2">
            <a:extLst>
              <a:ext uri="{FF2B5EF4-FFF2-40B4-BE49-F238E27FC236}">
                <a16:creationId xmlns:a16="http://schemas.microsoft.com/office/drawing/2014/main" id="{2BA10C81-4800-9116-EAC3-5B038D57F1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05000" y="2057400"/>
            <a:ext cx="4038600" cy="4681538"/>
          </a:xfrm>
        </p:spPr>
        <p:txBody>
          <a:bodyPr rtlCol="0">
            <a:normAutofit/>
          </a:bodyPr>
          <a:lstStyle/>
          <a:p>
            <a:pPr marL="0" indent="0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altLang="en-US" dirty="0"/>
              <a:t>3 Levels of involvement in fundraising 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altLang="en-US" dirty="0"/>
          </a:p>
          <a:p>
            <a:pPr marL="788988" lvl="1" indent="-514350">
              <a:buClr>
                <a:schemeClr val="accent1">
                  <a:lumMod val="75000"/>
                </a:schemeClr>
              </a:buClr>
              <a:buFont typeface="Georgia" panose="02040502050405020303" pitchFamily="18" charset="0"/>
              <a:buAutoNum type="arabicPeriod"/>
              <a:defRPr/>
            </a:pPr>
            <a:r>
              <a:rPr lang="en-US" altLang="en-US" sz="2800" dirty="0"/>
              <a:t>Laying the foundation</a:t>
            </a:r>
          </a:p>
          <a:p>
            <a:pPr marL="788988" lvl="1" indent="-514350">
              <a:buClr>
                <a:schemeClr val="accent1">
                  <a:lumMod val="75000"/>
                </a:schemeClr>
              </a:buClr>
              <a:buFont typeface="Georgia" panose="02040502050405020303" pitchFamily="18" charset="0"/>
              <a:buAutoNum type="arabicPeriod"/>
              <a:defRPr/>
            </a:pPr>
            <a:r>
              <a:rPr lang="en-US" altLang="en-US" sz="2800" dirty="0" err="1"/>
              <a:t>Friendraising</a:t>
            </a:r>
            <a:r>
              <a:rPr lang="en-US" altLang="en-US" sz="2800" dirty="0"/>
              <a:t> </a:t>
            </a:r>
          </a:p>
          <a:p>
            <a:pPr marL="788988" lvl="1" indent="-514350">
              <a:buClr>
                <a:schemeClr val="accent1">
                  <a:lumMod val="75000"/>
                </a:schemeClr>
              </a:buClr>
              <a:buFont typeface="Georgia" panose="02040502050405020303" pitchFamily="18" charset="0"/>
              <a:buAutoNum type="arabicPeriod"/>
              <a:defRPr/>
            </a:pPr>
            <a:r>
              <a:rPr lang="en-US" altLang="en-US" sz="2800" dirty="0"/>
              <a:t>Solicitation of in-kind and cash gifts</a:t>
            </a:r>
          </a:p>
        </p:txBody>
      </p:sp>
      <p:pic>
        <p:nvPicPr>
          <p:cNvPr id="56324" name="Content Placeholder 2" descr="A sign on the side of a building&#10;&#10;Description automatically generated">
            <a:extLst>
              <a:ext uri="{FF2B5EF4-FFF2-40B4-BE49-F238E27FC236}">
                <a16:creationId xmlns:a16="http://schemas.microsoft.com/office/drawing/2014/main" id="{C8EE7796-8104-91EB-4D3B-B1078D879C1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88088" y="2286001"/>
            <a:ext cx="3022600" cy="4022725"/>
          </a:xfrm>
        </p:spPr>
      </p:pic>
      <p:sp>
        <p:nvSpPr>
          <p:cNvPr id="54277" name="Footer Placeholder 3">
            <a:extLst>
              <a:ext uri="{FF2B5EF4-FFF2-40B4-BE49-F238E27FC236}">
                <a16:creationId xmlns:a16="http://schemas.microsoft.com/office/drawing/2014/main" id="{5F61CFCC-5443-C757-8AF0-F95232735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latin typeface="Arial" panose="020B0604020202020204" pitchFamily="34" charset="0"/>
              </a:rPr>
              <a:t>©  2023 Donna Ann Harris .</a:t>
            </a:r>
          </a:p>
        </p:txBody>
      </p:sp>
      <p:sp>
        <p:nvSpPr>
          <p:cNvPr id="56326" name="Slide Number Placeholder 4">
            <a:extLst>
              <a:ext uri="{FF2B5EF4-FFF2-40B4-BE49-F238E27FC236}">
                <a16:creationId xmlns:a16="http://schemas.microsoft.com/office/drawing/2014/main" id="{17A2E444-50CD-48C5-D152-46FCF0818E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6302C6-BD14-4202-8637-B000DA76A906}" type="slidenum">
              <a:rPr lang="en-US" altLang="en-US" sz="1600">
                <a:solidFill>
                  <a:srgbClr val="89006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sz="1600">
              <a:solidFill>
                <a:srgbClr val="89006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131AF-4F94-8E86-CB5D-01F566B4C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2350" y="585788"/>
            <a:ext cx="8223250" cy="1498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1. Laying the foundation: Board Member tasks</a:t>
            </a: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EA459801-EF87-37AF-ADEF-2E5B4BF2E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Understand mission/vision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Give your own gift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Learn about strategic direction of organization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Review fundraising/development plan 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Participate in Team/Committee activities 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Become an ambassador for the organization </a:t>
            </a:r>
          </a:p>
          <a:p>
            <a:pPr marL="182880" indent="-182880">
              <a:buClr>
                <a:schemeClr val="accent1">
                  <a:lumMod val="75000"/>
                </a:schemeClr>
              </a:buClr>
              <a:defRPr/>
            </a:pPr>
            <a:r>
              <a:rPr lang="en-US" altLang="en-US" dirty="0"/>
              <a:t>Speak out positively in public and private about the organization</a:t>
            </a:r>
          </a:p>
        </p:txBody>
      </p:sp>
      <p:sp>
        <p:nvSpPr>
          <p:cNvPr id="56324" name="Footer Placeholder 3">
            <a:extLst>
              <a:ext uri="{FF2B5EF4-FFF2-40B4-BE49-F238E27FC236}">
                <a16:creationId xmlns:a16="http://schemas.microsoft.com/office/drawing/2014/main" id="{6F6136D7-BCF5-CC4C-E938-F2597AE80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latin typeface="Arial" panose="020B0604020202020204" pitchFamily="34" charset="0"/>
              </a:rPr>
              <a:t>©  2023 Donna Ann Harris .</a:t>
            </a:r>
          </a:p>
        </p:txBody>
      </p:sp>
      <p:sp>
        <p:nvSpPr>
          <p:cNvPr id="58373" name="Slide Number Placeholder 4">
            <a:extLst>
              <a:ext uri="{FF2B5EF4-FFF2-40B4-BE49-F238E27FC236}">
                <a16:creationId xmlns:a16="http://schemas.microsoft.com/office/drawing/2014/main" id="{F93A8A1B-5F7E-4A3E-C1D2-0FE6DACA6B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5F6812-4C47-4E3B-B013-5E6F65D62A44}" type="slidenum">
              <a:rPr lang="en-US" altLang="en-US" sz="1600">
                <a:solidFill>
                  <a:srgbClr val="89006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 sz="1600">
              <a:solidFill>
                <a:srgbClr val="89006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</TotalTime>
  <Words>815</Words>
  <Application>Microsoft Office PowerPoint</Application>
  <PresentationFormat>Widescreen</PresentationFormat>
  <Paragraphs>143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Georgia</vt:lpstr>
      <vt:lpstr>Tw Cen MT</vt:lpstr>
      <vt:lpstr>Tw Cen MT Condensed</vt:lpstr>
      <vt:lpstr>Wingdings 3</vt:lpstr>
      <vt:lpstr>Integral</vt:lpstr>
      <vt:lpstr>Main Street/Elm Street Boards &amp; Fundraising </vt:lpstr>
      <vt:lpstr>Fundraising and MS/ES Boards </vt:lpstr>
      <vt:lpstr>Traditional expectations of Board members</vt:lpstr>
      <vt:lpstr>Typical MS Board fund raising activities</vt:lpstr>
      <vt:lpstr>Current Board fundraising expectations</vt:lpstr>
      <vt:lpstr>Evolving your board membership</vt:lpstr>
      <vt:lpstr>“Friendraising” not fundraising </vt:lpstr>
      <vt:lpstr>Recruitment of friendraisers </vt:lpstr>
      <vt:lpstr>1. Laying the foundation: Board Member tasks</vt:lpstr>
      <vt:lpstr>2. Friendraising: Board Member tasks </vt:lpstr>
      <vt:lpstr>2. Friendraising: Board member tasks  </vt:lpstr>
      <vt:lpstr>2. Friendraising: Board member tasks </vt:lpstr>
      <vt:lpstr>3. Solicitation</vt:lpstr>
      <vt:lpstr>3. Solicitation: Board Member tasks </vt:lpstr>
      <vt:lpstr>Every Board member can do something!</vt:lpstr>
      <vt:lpstr>Thinking about YOUR board</vt:lpstr>
      <vt:lpstr>Take Home Exercise </vt:lpstr>
      <vt:lpstr>PowerPoint Presentation</vt:lpstr>
      <vt:lpstr>End of your board presentation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Street/Elm Street Boards &amp; Fundraising </dc:title>
  <dc:creator>Donna Ann Harris</dc:creator>
  <cp:lastModifiedBy>Donna Ann Harris</cp:lastModifiedBy>
  <cp:revision>1</cp:revision>
  <dcterms:created xsi:type="dcterms:W3CDTF">2023-06-06T14:10:08Z</dcterms:created>
  <dcterms:modified xsi:type="dcterms:W3CDTF">2023-06-06T14:13:04Z</dcterms:modified>
</cp:coreProperties>
</file>